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Arial Unicode Bold" panose="020B0704020202020204" pitchFamily="34" charset="-128"/>
      <p:regular r:id="rId44"/>
      <p:bold r:id="rId45"/>
    </p:embeddedFont>
    <p:embeddedFont>
      <p:font typeface="Horizon" panose="02000500000000000000" pitchFamily="2" charset="77"/>
      <p:regular r:id="rId46"/>
      <p:bold r:id="rId47"/>
    </p:embeddedFont>
    <p:embeddedFont>
      <p:font typeface="Open Sans Bold" panose="020B0806030504020204" pitchFamily="34" charset="0"/>
      <p:regular r:id="rId48"/>
      <p:bold r:id="rId49"/>
    </p:embeddedFont>
    <p:embeddedFont>
      <p:font typeface="Open Sans Bold Bold" pitchFamily="2" charset="0"/>
      <p:regular r:id="rId50"/>
      <p:bold r:id="rId51"/>
    </p:embeddedFont>
    <p:embeddedFont>
      <p:font typeface="Open Sauce" pitchFamily="2" charset="77"/>
      <p:regular r:id="rId52"/>
    </p:embeddedFont>
    <p:embeddedFont>
      <p:font typeface="Open Sauce Bold" pitchFamily="2" charset="77"/>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00" autoAdjust="0"/>
  </p:normalViewPr>
  <p:slideViewPr>
    <p:cSldViewPr>
      <p:cViewPr varScale="1">
        <p:scale>
          <a:sx n="78" d="100"/>
          <a:sy n="78" d="100"/>
        </p:scale>
        <p:origin x="55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567" r="-17567"/>
            </a:stretch>
          </a:blipFill>
        </p:spPr>
      </p:sp>
      <p:sp>
        <p:nvSpPr>
          <p:cNvPr id="3" name="Freeform 3"/>
          <p:cNvSpPr/>
          <p:nvPr/>
        </p:nvSpPr>
        <p:spPr>
          <a:xfrm>
            <a:off x="0" y="952500"/>
            <a:ext cx="18288000" cy="4831704"/>
          </a:xfrm>
          <a:custGeom>
            <a:avLst/>
            <a:gdLst/>
            <a:ahLst/>
            <a:cxnLst/>
            <a:rect l="l" t="t" r="r" b="b"/>
            <a:pathLst>
              <a:path w="18288000" h="4831704">
                <a:moveTo>
                  <a:pt x="0" y="0"/>
                </a:moveTo>
                <a:lnTo>
                  <a:pt x="18288000" y="0"/>
                </a:lnTo>
                <a:lnTo>
                  <a:pt x="18288000" y="4831704"/>
                </a:lnTo>
                <a:lnTo>
                  <a:pt x="0" y="4831704"/>
                </a:lnTo>
                <a:lnTo>
                  <a:pt x="0" y="0"/>
                </a:lnTo>
                <a:close/>
              </a:path>
            </a:pathLst>
          </a:custGeom>
          <a:blipFill>
            <a:blip r:embed="rId3"/>
            <a:stretch>
              <a:fillRect/>
            </a:stretch>
          </a:blipFill>
        </p:spPr>
      </p:sp>
      <p:grpSp>
        <p:nvGrpSpPr>
          <p:cNvPr id="4" name="Group 4"/>
          <p:cNvGrpSpPr/>
          <p:nvPr/>
        </p:nvGrpSpPr>
        <p:grpSpPr>
          <a:xfrm>
            <a:off x="8404523" y="6721552"/>
            <a:ext cx="8854777" cy="2298046"/>
            <a:chOff x="0" y="0"/>
            <a:chExt cx="11806370" cy="3064062"/>
          </a:xfrm>
        </p:grpSpPr>
        <p:sp>
          <p:nvSpPr>
            <p:cNvPr id="5" name="TextBox 5"/>
            <p:cNvSpPr txBox="1"/>
            <p:nvPr/>
          </p:nvSpPr>
          <p:spPr>
            <a:xfrm>
              <a:off x="0" y="95250"/>
              <a:ext cx="11806370" cy="1299210"/>
            </a:xfrm>
            <a:prstGeom prst="rect">
              <a:avLst/>
            </a:prstGeom>
          </p:spPr>
          <p:txBody>
            <a:bodyPr lIns="0" tIns="0" rIns="0" bIns="0" rtlCol="0" anchor="t">
              <a:spAutoFit/>
            </a:bodyPr>
            <a:lstStyle/>
            <a:p>
              <a:pPr algn="l">
                <a:lnSpc>
                  <a:spcPts val="7244"/>
                </a:lnSpc>
              </a:pPr>
              <a:r>
                <a:rPr lang="en-US" sz="6899">
                  <a:solidFill>
                    <a:srgbClr val="FFFFFF"/>
                  </a:solidFill>
                  <a:latin typeface="Open Sans Bold Bold"/>
                </a:rPr>
                <a:t>The Rising Tide of</a:t>
              </a:r>
            </a:p>
          </p:txBody>
        </p:sp>
        <p:sp>
          <p:nvSpPr>
            <p:cNvPr id="6" name="TextBox 6"/>
            <p:cNvSpPr txBox="1"/>
            <p:nvPr/>
          </p:nvSpPr>
          <p:spPr>
            <a:xfrm>
              <a:off x="0" y="894159"/>
              <a:ext cx="11420872" cy="2169903"/>
            </a:xfrm>
            <a:prstGeom prst="rect">
              <a:avLst/>
            </a:prstGeom>
          </p:spPr>
          <p:txBody>
            <a:bodyPr lIns="0" tIns="0" rIns="0" bIns="0" rtlCol="0" anchor="t">
              <a:spAutoFit/>
            </a:bodyPr>
            <a:lstStyle/>
            <a:p>
              <a:pPr algn="ctr">
                <a:lnSpc>
                  <a:spcPts val="13551"/>
                </a:lnSpc>
                <a:spcBef>
                  <a:spcPct val="0"/>
                </a:spcBef>
              </a:pPr>
              <a:r>
                <a:rPr lang="en-US" sz="8799">
                  <a:solidFill>
                    <a:srgbClr val="FFFFFF"/>
                  </a:solidFill>
                  <a:latin typeface="Horizon"/>
                </a:rPr>
                <a:t>VIOLENCE</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STEPHEN R. COVEY'S MESSAGE</a:t>
            </a:r>
          </a:p>
        </p:txBody>
      </p:sp>
      <p:sp>
        <p:nvSpPr>
          <p:cNvPr id="6" name="TextBox 6"/>
          <p:cNvSpPr txBox="1"/>
          <p:nvPr/>
        </p:nvSpPr>
        <p:spPr>
          <a:xfrm>
            <a:off x="6241084" y="1996215"/>
            <a:ext cx="108277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32216"/>
            <a:ext cx="7036296" cy="476251"/>
          </a:xfrm>
          <a:prstGeom prst="rect">
            <a:avLst/>
          </a:prstGeom>
        </p:spPr>
        <p:txBody>
          <a:bodyPr lIns="0" tIns="0" rIns="0" bIns="0" rtlCol="0" anchor="t">
            <a:spAutoFit/>
          </a:bodyPr>
          <a:lstStyle/>
          <a:p>
            <a:pPr algn="ctr">
              <a:lnSpc>
                <a:spcPts val="3675"/>
              </a:lnSpc>
              <a:spcBef>
                <a:spcPct val="0"/>
              </a:spcBef>
            </a:pPr>
            <a:r>
              <a:rPr lang="en-US" sz="3500">
                <a:solidFill>
                  <a:srgbClr val="000000"/>
                </a:solidFill>
                <a:latin typeface="Open Sans Bold Bold"/>
              </a:rPr>
              <a:t>PROMOTING FAMILY STABILITY</a:t>
            </a:r>
          </a:p>
        </p:txBody>
      </p:sp>
      <p:sp>
        <p:nvSpPr>
          <p:cNvPr id="8" name="TextBox 8"/>
          <p:cNvSpPr txBox="1"/>
          <p:nvPr/>
        </p:nvSpPr>
        <p:spPr>
          <a:xfrm>
            <a:off x="6241085" y="4559120"/>
            <a:ext cx="10609917" cy="72681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Importance: Strong family values are crucial for reducing violence.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Encourage conflict resolution and effective communication within families.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Organize community workshops and establish support groups for families.</a:t>
            </a: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STEPHEN R. COVEY'S MESSAGE</a:t>
            </a:r>
          </a:p>
        </p:txBody>
      </p:sp>
      <p:sp>
        <p:nvSpPr>
          <p:cNvPr id="6" name="TextBox 6"/>
          <p:cNvSpPr txBox="1"/>
          <p:nvPr/>
        </p:nvSpPr>
        <p:spPr>
          <a:xfrm>
            <a:off x="6241084" y="1996215"/>
            <a:ext cx="108277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60878" y="3543300"/>
            <a:ext cx="10590123" cy="476251"/>
          </a:xfrm>
          <a:prstGeom prst="rect">
            <a:avLst/>
          </a:prstGeom>
        </p:spPr>
        <p:txBody>
          <a:bodyPr wrap="square" lIns="0" tIns="0" rIns="0" bIns="0" rtlCol="0" anchor="t">
            <a:spAutoFit/>
          </a:bodyPr>
          <a:lstStyle/>
          <a:p>
            <a:pPr>
              <a:lnSpc>
                <a:spcPts val="3675"/>
              </a:lnSpc>
              <a:spcBef>
                <a:spcPct val="0"/>
              </a:spcBef>
            </a:pPr>
            <a:r>
              <a:rPr lang="en-US" sz="3500" dirty="0">
                <a:solidFill>
                  <a:srgbClr val="000000"/>
                </a:solidFill>
                <a:latin typeface="Open Sans Bold Bold"/>
              </a:rPr>
              <a:t>PERSONAL CHARACTER DEVELOPMENT</a:t>
            </a:r>
          </a:p>
        </p:txBody>
      </p:sp>
      <p:sp>
        <p:nvSpPr>
          <p:cNvPr id="8" name="TextBox 8"/>
          <p:cNvSpPr txBox="1"/>
          <p:nvPr/>
        </p:nvSpPr>
        <p:spPr>
          <a:xfrm>
            <a:off x="6241085" y="4535742"/>
            <a:ext cx="10609917" cy="85826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Importance: Personal responsibility and self-improvement are key to non-violent behavior.</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Model non-violent behavior and encourage self-improvement.</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Implement educational programs in schools and communities focused on emotional intelligence and non-violent conflict resolution.</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STEPHEN R. COVEY'S MESSAGE</a:t>
            </a:r>
          </a:p>
        </p:txBody>
      </p:sp>
      <p:sp>
        <p:nvSpPr>
          <p:cNvPr id="6" name="TextBox 6"/>
          <p:cNvSpPr txBox="1"/>
          <p:nvPr/>
        </p:nvSpPr>
        <p:spPr>
          <a:xfrm>
            <a:off x="6248400" y="1996215"/>
            <a:ext cx="107515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10609917"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MANAGING MEDIA INFLUENCE</a:t>
            </a:r>
          </a:p>
        </p:txBody>
      </p:sp>
      <p:sp>
        <p:nvSpPr>
          <p:cNvPr id="8" name="TextBox 8"/>
          <p:cNvSpPr txBox="1"/>
          <p:nvPr/>
        </p:nvSpPr>
        <p:spPr>
          <a:xfrm>
            <a:off x="6241085" y="4535742"/>
            <a:ext cx="10609917" cy="90207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Importance: Reducing exposure to violent media can decrease violent behavior.</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Educate the public on the impact of violent media and promote positive content.</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Launch media literacy campaigns and collaborate with local media to increase positive content.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STEPHEN R. COVEY'S MESSAGE</a:t>
            </a:r>
          </a:p>
        </p:txBody>
      </p:sp>
      <p:sp>
        <p:nvSpPr>
          <p:cNvPr id="6" name="TextBox 6"/>
          <p:cNvSpPr txBox="1"/>
          <p:nvPr/>
        </p:nvSpPr>
        <p:spPr>
          <a:xfrm>
            <a:off x="6241084" y="1996215"/>
            <a:ext cx="108277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4" y="3555594"/>
            <a:ext cx="10609917"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ENCOURAGING COMMUNITY INVOLVEMENT</a:t>
            </a:r>
          </a:p>
        </p:txBody>
      </p:sp>
      <p:sp>
        <p:nvSpPr>
          <p:cNvPr id="8" name="TextBox 8"/>
          <p:cNvSpPr txBox="1"/>
          <p:nvPr/>
        </p:nvSpPr>
        <p:spPr>
          <a:xfrm>
            <a:off x="6241085" y="4535742"/>
            <a:ext cx="10609917" cy="94589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Importance: Community support is essential for reducing violence.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Foster community bonding and provide platforms for constructive activities.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Organize community events, promote mentorship programs, and establish safe spaces for discussions and activities.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522" r="-522"/>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STAN DALE'S MESSAGE</a:t>
            </a:r>
          </a:p>
        </p:txBody>
      </p:sp>
      <p:sp>
        <p:nvSpPr>
          <p:cNvPr id="6" name="TextBox 6"/>
          <p:cNvSpPr txBox="1"/>
          <p:nvPr/>
        </p:nvSpPr>
        <p:spPr>
          <a:xfrm>
            <a:off x="6241084" y="1996215"/>
            <a:ext cx="102181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24249"/>
            <a:ext cx="10218114"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IMPORTANCE OF ANGER MANAGEMENT</a:t>
            </a:r>
          </a:p>
        </p:txBody>
      </p:sp>
      <p:sp>
        <p:nvSpPr>
          <p:cNvPr id="8" name="TextBox 8"/>
          <p:cNvSpPr txBox="1"/>
          <p:nvPr/>
        </p:nvSpPr>
        <p:spPr>
          <a:xfrm>
            <a:off x="6241085" y="4535742"/>
            <a:ext cx="10609917" cy="90207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Managing anger is crucial to preventing violent outbursts.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Teach recognition and control of anger.</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Offer anger management workshops and stress relief programs in community centers.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522" r="-522"/>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STAN DALE'S MESSAGE</a:t>
            </a:r>
          </a:p>
        </p:txBody>
      </p:sp>
      <p:sp>
        <p:nvSpPr>
          <p:cNvPr id="6" name="TextBox 6"/>
          <p:cNvSpPr txBox="1"/>
          <p:nvPr/>
        </p:nvSpPr>
        <p:spPr>
          <a:xfrm>
            <a:off x="6241084" y="1996215"/>
            <a:ext cx="108277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10609917"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FOSTERING LOVE OVER VIOLENCE</a:t>
            </a:r>
          </a:p>
        </p:txBody>
      </p:sp>
      <p:sp>
        <p:nvSpPr>
          <p:cNvPr id="8" name="TextBox 8"/>
          <p:cNvSpPr txBox="1"/>
          <p:nvPr/>
        </p:nvSpPr>
        <p:spPr>
          <a:xfrm>
            <a:off x="6241085" y="4535742"/>
            <a:ext cx="10609917" cy="103352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Promoting love and positive emotions can reduce violent tendencies.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Encourage expressions of love and care in daily interactions.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Organize community events and create support networks to build positive emotional connections.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522" r="-522"/>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STAN DALE'S MESSAGE</a:t>
            </a:r>
          </a:p>
        </p:txBody>
      </p:sp>
      <p:sp>
        <p:nvSpPr>
          <p:cNvPr id="6" name="TextBox 6"/>
          <p:cNvSpPr txBox="1"/>
          <p:nvPr/>
        </p:nvSpPr>
        <p:spPr>
          <a:xfrm>
            <a:off x="6241084" y="1996215"/>
            <a:ext cx="101419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6754713" cy="476251"/>
          </a:xfrm>
          <a:prstGeom prst="rect">
            <a:avLst/>
          </a:prstGeom>
        </p:spPr>
        <p:txBody>
          <a:bodyPr lIns="0" tIns="0" rIns="0" bIns="0" rtlCol="0" anchor="t">
            <a:spAutoFit/>
          </a:bodyPr>
          <a:lstStyle/>
          <a:p>
            <a:pPr algn="l">
              <a:lnSpc>
                <a:spcPts val="3675"/>
              </a:lnSpc>
              <a:spcBef>
                <a:spcPct val="0"/>
              </a:spcBef>
            </a:pPr>
            <a:r>
              <a:rPr lang="en-US" sz="3500">
                <a:solidFill>
                  <a:srgbClr val="000000"/>
                </a:solidFill>
                <a:latin typeface="Open Sans Bold Bold"/>
              </a:rPr>
              <a:t>DEVELOPING POSITIVE HABITS</a:t>
            </a:r>
          </a:p>
        </p:txBody>
      </p:sp>
      <p:sp>
        <p:nvSpPr>
          <p:cNvPr id="8" name="TextBox 8"/>
          <p:cNvSpPr txBox="1"/>
          <p:nvPr/>
        </p:nvSpPr>
        <p:spPr>
          <a:xfrm>
            <a:off x="6241085" y="4535742"/>
            <a:ext cx="10609917" cy="107733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Positive habits can replace violent behaviors.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Promote the development of new, positive habits.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Implement behavioral coaching and educational campaigns focused on positive habit formation.</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522" r="-522"/>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STAN DALE'S MESSAGE</a:t>
            </a:r>
          </a:p>
        </p:txBody>
      </p:sp>
      <p:sp>
        <p:nvSpPr>
          <p:cNvPr id="6" name="TextBox 6"/>
          <p:cNvSpPr txBox="1"/>
          <p:nvPr/>
        </p:nvSpPr>
        <p:spPr>
          <a:xfrm>
            <a:off x="6241084" y="1996215"/>
            <a:ext cx="102181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12046915" cy="942976"/>
          </a:xfrm>
          <a:prstGeom prst="rect">
            <a:avLst/>
          </a:prstGeom>
        </p:spPr>
        <p:txBody>
          <a:bodyPr lIns="0" tIns="0" rIns="0" bIns="0" rtlCol="0" anchor="t">
            <a:spAutoFit/>
          </a:bodyPr>
          <a:lstStyle/>
          <a:p>
            <a:pPr algn="l">
              <a:lnSpc>
                <a:spcPts val="3675"/>
              </a:lnSpc>
              <a:spcBef>
                <a:spcPct val="0"/>
              </a:spcBef>
            </a:pPr>
            <a:r>
              <a:rPr lang="en-US" sz="3500">
                <a:solidFill>
                  <a:srgbClr val="000000"/>
                </a:solidFill>
                <a:latin typeface="Open Sans Bold Bold"/>
              </a:rPr>
              <a:t>PERSONAL RESPONSIBILITY AND EMOTIONAL MATURITY</a:t>
            </a:r>
          </a:p>
        </p:txBody>
      </p:sp>
      <p:sp>
        <p:nvSpPr>
          <p:cNvPr id="8" name="TextBox 8"/>
          <p:cNvSpPr txBox="1"/>
          <p:nvPr/>
        </p:nvSpPr>
        <p:spPr>
          <a:xfrm>
            <a:off x="6241085" y="5095875"/>
            <a:ext cx="10609917" cy="112115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Emotional maturity and personal responsibility are key to non-violent behavior.</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Encourage individuals to take responsibility for their emotions and actions.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Provide educational programs that teach personal responsibility, emotional intelligence, and non-violent conflict resolution.</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6735" b="-16735"/>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BILLY GRAHAM'S MESSAGE</a:t>
            </a:r>
          </a:p>
        </p:txBody>
      </p:sp>
      <p:sp>
        <p:nvSpPr>
          <p:cNvPr id="6" name="TextBox 6"/>
          <p:cNvSpPr txBox="1"/>
          <p:nvPr/>
        </p:nvSpPr>
        <p:spPr>
          <a:xfrm>
            <a:off x="6241084" y="1996215"/>
            <a:ext cx="107515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7903815" cy="476251"/>
          </a:xfrm>
          <a:prstGeom prst="rect">
            <a:avLst/>
          </a:prstGeom>
        </p:spPr>
        <p:txBody>
          <a:bodyPr lIns="0" tIns="0" rIns="0" bIns="0" rtlCol="0" anchor="t">
            <a:spAutoFit/>
          </a:bodyPr>
          <a:lstStyle/>
          <a:p>
            <a:pPr algn="l">
              <a:lnSpc>
                <a:spcPts val="3675"/>
              </a:lnSpc>
              <a:spcBef>
                <a:spcPct val="0"/>
              </a:spcBef>
            </a:pPr>
            <a:r>
              <a:rPr lang="en-US" sz="3500">
                <a:solidFill>
                  <a:srgbClr val="000000"/>
                </a:solidFill>
                <a:latin typeface="Open Sans Bold Bold"/>
              </a:rPr>
              <a:t>EMBRACING SPIRITUAL SOLUTIONS</a:t>
            </a:r>
          </a:p>
        </p:txBody>
      </p:sp>
      <p:sp>
        <p:nvSpPr>
          <p:cNvPr id="8" name="TextBox 8"/>
          <p:cNvSpPr txBox="1"/>
          <p:nvPr/>
        </p:nvSpPr>
        <p:spPr>
          <a:xfrm>
            <a:off x="6241085" y="4517158"/>
            <a:ext cx="10609917" cy="116496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Spiritual growth and guidance can lead to a more peaceful society.</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Encourage personal spiritual growth and promote religious teachings that advocate peace and love.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Organize religious programs and study groups that focus on non-violence and compassion.</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6735" b="-16735"/>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BILLY GRAHAM'S MESSAGE</a:t>
            </a:r>
          </a:p>
        </p:txBody>
      </p:sp>
      <p:sp>
        <p:nvSpPr>
          <p:cNvPr id="6" name="TextBox 6"/>
          <p:cNvSpPr txBox="1"/>
          <p:nvPr/>
        </p:nvSpPr>
        <p:spPr>
          <a:xfrm>
            <a:off x="6241084" y="1996215"/>
            <a:ext cx="98371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6461075" cy="476251"/>
          </a:xfrm>
          <a:prstGeom prst="rect">
            <a:avLst/>
          </a:prstGeom>
        </p:spPr>
        <p:txBody>
          <a:bodyPr lIns="0" tIns="0" rIns="0" bIns="0" rtlCol="0" anchor="t">
            <a:spAutoFit/>
          </a:bodyPr>
          <a:lstStyle/>
          <a:p>
            <a:pPr algn="l">
              <a:lnSpc>
                <a:spcPts val="3675"/>
              </a:lnSpc>
              <a:spcBef>
                <a:spcPct val="0"/>
              </a:spcBef>
            </a:pPr>
            <a:r>
              <a:rPr lang="en-US" sz="3500">
                <a:solidFill>
                  <a:srgbClr val="000000"/>
                </a:solidFill>
                <a:latin typeface="Open Sans Bold Bold"/>
              </a:rPr>
              <a:t>PROMOTING MORAL VALUES</a:t>
            </a:r>
          </a:p>
        </p:txBody>
      </p:sp>
      <p:sp>
        <p:nvSpPr>
          <p:cNvPr id="8" name="TextBox 8"/>
          <p:cNvSpPr txBox="1"/>
          <p:nvPr/>
        </p:nvSpPr>
        <p:spPr>
          <a:xfrm>
            <a:off x="6241085" y="4517158"/>
            <a:ext cx="10609917" cy="120878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Strong moral values are essential for reducing violence.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Reinforce the importance of integrity, honesty, and respect in daily life.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Implement moral education programs in schools and launch public campaigns promoting ethical behavior.</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6577107" cy="8229600"/>
            <a:chOff x="0" y="0"/>
            <a:chExt cx="8769475" cy="10972800"/>
          </a:xfrm>
        </p:grpSpPr>
        <p:pic>
          <p:nvPicPr>
            <p:cNvPr id="4" name="Picture 4"/>
            <p:cNvPicPr>
              <a:picLocks noChangeAspect="1"/>
            </p:cNvPicPr>
            <p:nvPr/>
          </p:nvPicPr>
          <p:blipFill>
            <a:blip r:embed="rId2"/>
            <a:srcRect t="5346" b="5346"/>
            <a:stretch>
              <a:fillRect/>
            </a:stretch>
          </p:blipFill>
          <p:spPr>
            <a:xfrm>
              <a:off x="0" y="0"/>
              <a:ext cx="8769475" cy="10972800"/>
            </a:xfrm>
            <a:prstGeom prst="rect">
              <a:avLst/>
            </a:prstGeom>
          </p:spPr>
        </p:pic>
      </p:grpSp>
      <p:sp>
        <p:nvSpPr>
          <p:cNvPr id="7" name="TextBox 7"/>
          <p:cNvSpPr txBox="1"/>
          <p:nvPr/>
        </p:nvSpPr>
        <p:spPr>
          <a:xfrm>
            <a:off x="8341545" y="4889778"/>
            <a:ext cx="8331681" cy="4724400"/>
          </a:xfrm>
          <a:prstGeom prst="rect">
            <a:avLst/>
          </a:prstGeom>
        </p:spPr>
        <p:txBody>
          <a:bodyPr lIns="0" tIns="0" rIns="0" bIns="0" rtlCol="0" anchor="t">
            <a:spAutoFit/>
          </a:bodyPr>
          <a:lstStyle/>
          <a:p>
            <a:pPr marL="539746" lvl="1" indent="-269873" algn="l">
              <a:lnSpc>
                <a:spcPts val="3499"/>
              </a:lnSpc>
              <a:buFont typeface="Arial"/>
              <a:buChar char="•"/>
            </a:pPr>
            <a:r>
              <a:rPr lang="en-US" sz="2499" spc="232">
                <a:solidFill>
                  <a:srgbClr val="000000"/>
                </a:solidFill>
                <a:latin typeface="Arial Unicode Bold"/>
              </a:rPr>
              <a:t>In the last 25 years, violence in the United States has significantly increased.</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This program explores the factors contributing to this rise, including political polarization and radical groups.</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It also offers a hopeful message: peace starts within us, and we must find common ground to create a positive future.</a:t>
            </a:r>
          </a:p>
          <a:p>
            <a:pPr algn="l">
              <a:lnSpc>
                <a:spcPts val="2799"/>
              </a:lnSpc>
              <a:spcBef>
                <a:spcPct val="0"/>
              </a:spcBef>
            </a:pPr>
            <a:endParaRPr lang="en-US" sz="2499" spc="232">
              <a:solidFill>
                <a:srgbClr val="000000"/>
              </a:solidFill>
              <a:latin typeface="Arial Unicode Bold"/>
            </a:endParaRPr>
          </a:p>
        </p:txBody>
      </p:sp>
      <p:grpSp>
        <p:nvGrpSpPr>
          <p:cNvPr id="12" name="Group 12"/>
          <p:cNvGrpSpPr/>
          <p:nvPr/>
        </p:nvGrpSpPr>
        <p:grpSpPr>
          <a:xfrm>
            <a:off x="8338240" y="1028700"/>
            <a:ext cx="8854777" cy="2298046"/>
            <a:chOff x="0" y="0"/>
            <a:chExt cx="11806370" cy="3064062"/>
          </a:xfrm>
        </p:grpSpPr>
        <p:sp>
          <p:nvSpPr>
            <p:cNvPr id="13" name="TextBox 13"/>
            <p:cNvSpPr txBox="1"/>
            <p:nvPr/>
          </p:nvSpPr>
          <p:spPr>
            <a:xfrm>
              <a:off x="0" y="95250"/>
              <a:ext cx="11806370" cy="1299210"/>
            </a:xfrm>
            <a:prstGeom prst="rect">
              <a:avLst/>
            </a:prstGeom>
          </p:spPr>
          <p:txBody>
            <a:bodyPr lIns="0" tIns="0" rIns="0" bIns="0" rtlCol="0" anchor="t">
              <a:spAutoFit/>
            </a:bodyPr>
            <a:lstStyle/>
            <a:p>
              <a:pPr algn="l">
                <a:lnSpc>
                  <a:spcPts val="7244"/>
                </a:lnSpc>
              </a:pPr>
              <a:r>
                <a:rPr lang="en-US" sz="6899">
                  <a:solidFill>
                    <a:srgbClr val="000000"/>
                  </a:solidFill>
                  <a:latin typeface="Open Sans Bold Bold"/>
                </a:rPr>
                <a:t>The Rising Tide of</a:t>
              </a:r>
            </a:p>
          </p:txBody>
        </p:sp>
        <p:sp>
          <p:nvSpPr>
            <p:cNvPr id="14" name="TextBox 14"/>
            <p:cNvSpPr txBox="1"/>
            <p:nvPr/>
          </p:nvSpPr>
          <p:spPr>
            <a:xfrm>
              <a:off x="0" y="894159"/>
              <a:ext cx="11420872" cy="2169903"/>
            </a:xfrm>
            <a:prstGeom prst="rect">
              <a:avLst/>
            </a:prstGeom>
          </p:spPr>
          <p:txBody>
            <a:bodyPr lIns="0" tIns="0" rIns="0" bIns="0" rtlCol="0" anchor="t">
              <a:spAutoFit/>
            </a:bodyPr>
            <a:lstStyle/>
            <a:p>
              <a:pPr algn="ctr">
                <a:lnSpc>
                  <a:spcPts val="13551"/>
                </a:lnSpc>
                <a:spcBef>
                  <a:spcPct val="0"/>
                </a:spcBef>
              </a:pPr>
              <a:r>
                <a:rPr lang="en-US" sz="8799">
                  <a:solidFill>
                    <a:srgbClr val="000000"/>
                  </a:solidFill>
                  <a:latin typeface="Horizon"/>
                </a:rPr>
                <a:t>VIOLENCE</a:t>
              </a:r>
            </a:p>
          </p:txBody>
        </p:sp>
      </p:grpSp>
      <p:sp>
        <p:nvSpPr>
          <p:cNvPr id="15" name="TextBox 15"/>
          <p:cNvSpPr txBox="1"/>
          <p:nvPr/>
        </p:nvSpPr>
        <p:spPr>
          <a:xfrm>
            <a:off x="8669234" y="3297185"/>
            <a:ext cx="8234660" cy="917578"/>
          </a:xfrm>
          <a:prstGeom prst="rect">
            <a:avLst/>
          </a:prstGeom>
        </p:spPr>
        <p:txBody>
          <a:bodyPr lIns="0" tIns="0" rIns="0" bIns="0" rtlCol="0" anchor="t">
            <a:spAutoFit/>
          </a:bodyPr>
          <a:lstStyle/>
          <a:p>
            <a:pPr algn="ctr">
              <a:lnSpc>
                <a:spcPts val="7699"/>
              </a:lnSpc>
              <a:spcBef>
                <a:spcPct val="0"/>
              </a:spcBef>
            </a:pPr>
            <a:r>
              <a:rPr lang="en-US" sz="4999">
                <a:solidFill>
                  <a:srgbClr val="000000"/>
                </a:solidFill>
                <a:latin typeface="Open Sauce Bold"/>
              </a:rPr>
              <a:t>A Call for Unity and Peace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6735" b="-16735"/>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BILLY GRAHAM'S MESSAGE</a:t>
            </a:r>
          </a:p>
        </p:txBody>
      </p:sp>
      <p:sp>
        <p:nvSpPr>
          <p:cNvPr id="6" name="TextBox 6"/>
          <p:cNvSpPr txBox="1"/>
          <p:nvPr/>
        </p:nvSpPr>
        <p:spPr>
          <a:xfrm>
            <a:off x="6241084" y="1996215"/>
            <a:ext cx="102943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9684715"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ENCOURAGING ACTS OF KINDNESS</a:t>
            </a:r>
          </a:p>
        </p:txBody>
      </p:sp>
      <p:sp>
        <p:nvSpPr>
          <p:cNvPr id="8" name="TextBox 8"/>
          <p:cNvSpPr txBox="1"/>
          <p:nvPr/>
        </p:nvSpPr>
        <p:spPr>
          <a:xfrm>
            <a:off x="6241085" y="4517158"/>
            <a:ext cx="10609917" cy="125259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Small acts of kindness can have a significant impact on reducing violence.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Promote kindness and positive actions toward others.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Organize community service projects and create initiatives that challenge individuals to perform daily acts of kindness.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6735" b="-16735"/>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BILLY GRAHAM'S MESSAGE</a:t>
            </a:r>
          </a:p>
        </p:txBody>
      </p:sp>
      <p:sp>
        <p:nvSpPr>
          <p:cNvPr id="6" name="TextBox 6"/>
          <p:cNvSpPr txBox="1"/>
          <p:nvPr/>
        </p:nvSpPr>
        <p:spPr>
          <a:xfrm>
            <a:off x="6241084" y="1996215"/>
            <a:ext cx="97609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9132540" cy="476251"/>
          </a:xfrm>
          <a:prstGeom prst="rect">
            <a:avLst/>
          </a:prstGeom>
        </p:spPr>
        <p:txBody>
          <a:bodyPr lIns="0" tIns="0" rIns="0" bIns="0" rtlCol="0" anchor="t">
            <a:spAutoFit/>
          </a:bodyPr>
          <a:lstStyle/>
          <a:p>
            <a:pPr algn="l">
              <a:lnSpc>
                <a:spcPts val="3675"/>
              </a:lnSpc>
              <a:spcBef>
                <a:spcPct val="0"/>
              </a:spcBef>
            </a:pPr>
            <a:r>
              <a:rPr lang="en-US" sz="3500">
                <a:solidFill>
                  <a:srgbClr val="000000"/>
                </a:solidFill>
                <a:latin typeface="Open Sans Bold Bold"/>
              </a:rPr>
              <a:t>CREATING A SUPPORTIVE ENVIRONMENT</a:t>
            </a:r>
          </a:p>
        </p:txBody>
      </p:sp>
      <p:sp>
        <p:nvSpPr>
          <p:cNvPr id="8" name="TextBox 8"/>
          <p:cNvSpPr txBox="1"/>
          <p:nvPr/>
        </p:nvSpPr>
        <p:spPr>
          <a:xfrm>
            <a:off x="6241085" y="4517158"/>
            <a:ext cx="10609917" cy="129641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A supportive and nurturing environment can deter violent behavior.</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Encourage communities to provide emotional and spiritual support.</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Establish support groups and counseling services that offer guidance and promote non-violent conflict resolution.</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8285" b="-8285"/>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ART LINKLETTER'S MESSAGE</a:t>
            </a:r>
          </a:p>
        </p:txBody>
      </p:sp>
      <p:sp>
        <p:nvSpPr>
          <p:cNvPr id="6" name="TextBox 6"/>
          <p:cNvSpPr txBox="1"/>
          <p:nvPr/>
        </p:nvSpPr>
        <p:spPr>
          <a:xfrm>
            <a:off x="6241084" y="1996215"/>
            <a:ext cx="104467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8392567" cy="476251"/>
          </a:xfrm>
          <a:prstGeom prst="rect">
            <a:avLst/>
          </a:prstGeom>
        </p:spPr>
        <p:txBody>
          <a:bodyPr lIns="0" tIns="0" rIns="0" bIns="0" rtlCol="0" anchor="t">
            <a:spAutoFit/>
          </a:bodyPr>
          <a:lstStyle/>
          <a:p>
            <a:pPr algn="l">
              <a:lnSpc>
                <a:spcPts val="3675"/>
              </a:lnSpc>
              <a:spcBef>
                <a:spcPct val="0"/>
              </a:spcBef>
            </a:pPr>
            <a:r>
              <a:rPr lang="en-US" sz="3500">
                <a:solidFill>
                  <a:srgbClr val="000000"/>
                </a:solidFill>
                <a:latin typeface="Open Sans Bold Bold"/>
              </a:rPr>
              <a:t>TRANSFORMING PERSONAL TRAGEDY</a:t>
            </a:r>
          </a:p>
        </p:txBody>
      </p:sp>
      <p:sp>
        <p:nvSpPr>
          <p:cNvPr id="8" name="TextBox 8"/>
          <p:cNvSpPr txBox="1"/>
          <p:nvPr/>
        </p:nvSpPr>
        <p:spPr>
          <a:xfrm>
            <a:off x="6241085" y="4517158"/>
            <a:ext cx="10609917" cy="129641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Personal experiences can fuel meaningful advocacy and change.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Use personal stories to raise awareness and motivate others.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Share impactful personal narratives in public speaking engagements and counseling sessions.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8285" b="-8285"/>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ART LINKLETTER'S MESSAGE</a:t>
            </a:r>
          </a:p>
        </p:txBody>
      </p:sp>
      <p:sp>
        <p:nvSpPr>
          <p:cNvPr id="6" name="TextBox 6"/>
          <p:cNvSpPr txBox="1"/>
          <p:nvPr/>
        </p:nvSpPr>
        <p:spPr>
          <a:xfrm>
            <a:off x="6241084" y="1996215"/>
            <a:ext cx="104467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5870228" cy="476251"/>
          </a:xfrm>
          <a:prstGeom prst="rect">
            <a:avLst/>
          </a:prstGeom>
        </p:spPr>
        <p:txBody>
          <a:bodyPr lIns="0" tIns="0" rIns="0" bIns="0" rtlCol="0" anchor="t">
            <a:spAutoFit/>
          </a:bodyPr>
          <a:lstStyle/>
          <a:p>
            <a:pPr algn="l">
              <a:lnSpc>
                <a:spcPts val="3675"/>
              </a:lnSpc>
              <a:spcBef>
                <a:spcPct val="0"/>
              </a:spcBef>
            </a:pPr>
            <a:r>
              <a:rPr lang="en-US" sz="3500">
                <a:solidFill>
                  <a:srgbClr val="000000"/>
                </a:solidFill>
                <a:latin typeface="Open Sans Bold Bold"/>
              </a:rPr>
              <a:t>ADDRESSING DRUG ABUSE</a:t>
            </a:r>
          </a:p>
        </p:txBody>
      </p:sp>
      <p:sp>
        <p:nvSpPr>
          <p:cNvPr id="8" name="TextBox 8"/>
          <p:cNvSpPr txBox="1"/>
          <p:nvPr/>
        </p:nvSpPr>
        <p:spPr>
          <a:xfrm>
            <a:off x="6241085" y="4517158"/>
            <a:ext cx="10609917" cy="13708881"/>
          </a:xfrm>
          <a:prstGeom prst="rect">
            <a:avLst/>
          </a:prstGeom>
        </p:spPr>
        <p:txBody>
          <a:bodyPr lIns="0" tIns="0" rIns="0" bIns="0" rtlCol="0" anchor="t">
            <a:spAutoFit/>
          </a:bodyPr>
          <a:lstStyle/>
          <a:p>
            <a:pPr marL="539749" lvl="1" indent="-269875" algn="l">
              <a:lnSpc>
                <a:spcPts val="3499"/>
              </a:lnSpc>
              <a:buFont typeface="Arial"/>
              <a:buChar char="•"/>
            </a:pPr>
            <a:r>
              <a:rPr lang="en-US" sz="2499" spc="232" dirty="0">
                <a:solidFill>
                  <a:srgbClr val="000000"/>
                </a:solidFill>
                <a:latin typeface="Arial Unicode Bold"/>
              </a:rPr>
              <a:t>Significance: Combating drug abuse is crucial to reducing violence.</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Action: Educate communities about the dangers of drugs and support anti-drug movements.</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Implementation: Organize educational campaigns and support groups for families affected by drug abuse.</a:t>
            </a: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2733"/>
              </a:lnSpc>
              <a:spcBef>
                <a:spcPct val="0"/>
              </a:spcBef>
            </a:pPr>
            <a:endParaRPr lang="en-US" sz="2499" spc="232" dirty="0">
              <a:solidFill>
                <a:srgbClr val="000000"/>
              </a:solidFill>
              <a:latin typeface="Arial Unicode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8285" b="-8285"/>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ART LINKLETTER'S MESSAGE</a:t>
            </a:r>
          </a:p>
        </p:txBody>
      </p:sp>
      <p:sp>
        <p:nvSpPr>
          <p:cNvPr id="6" name="TextBox 6"/>
          <p:cNvSpPr txBox="1"/>
          <p:nvPr/>
        </p:nvSpPr>
        <p:spPr>
          <a:xfrm>
            <a:off x="6241084" y="1996215"/>
            <a:ext cx="107515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6904583" cy="476251"/>
          </a:xfrm>
          <a:prstGeom prst="rect">
            <a:avLst/>
          </a:prstGeom>
        </p:spPr>
        <p:txBody>
          <a:bodyPr lIns="0" tIns="0" rIns="0" bIns="0" rtlCol="0" anchor="t">
            <a:spAutoFit/>
          </a:bodyPr>
          <a:lstStyle/>
          <a:p>
            <a:pPr algn="l">
              <a:lnSpc>
                <a:spcPts val="3675"/>
              </a:lnSpc>
              <a:spcBef>
                <a:spcPct val="0"/>
              </a:spcBef>
            </a:pPr>
            <a:r>
              <a:rPr lang="en-US" sz="3500">
                <a:solidFill>
                  <a:srgbClr val="000000"/>
                </a:solidFill>
                <a:latin typeface="Open Sans Bold Bold"/>
              </a:rPr>
              <a:t>MANAGING ANGER AND GUILT</a:t>
            </a:r>
          </a:p>
        </p:txBody>
      </p:sp>
      <p:sp>
        <p:nvSpPr>
          <p:cNvPr id="8" name="TextBox 8"/>
          <p:cNvSpPr txBox="1"/>
          <p:nvPr/>
        </p:nvSpPr>
        <p:spPr>
          <a:xfrm>
            <a:off x="6241085" y="4517158"/>
            <a:ext cx="10609917" cy="14157722"/>
          </a:xfrm>
          <a:prstGeom prst="rect">
            <a:avLst/>
          </a:prstGeom>
        </p:spPr>
        <p:txBody>
          <a:bodyPr lIns="0" tIns="0" rIns="0" bIns="0" rtlCol="0" anchor="t">
            <a:spAutoFit/>
          </a:bodyPr>
          <a:lstStyle/>
          <a:p>
            <a:pPr marL="539749" lvl="1" indent="-269875" algn="l">
              <a:lnSpc>
                <a:spcPts val="3499"/>
              </a:lnSpc>
              <a:buFont typeface="Arial"/>
              <a:buChar char="•"/>
            </a:pPr>
            <a:r>
              <a:rPr lang="en-US" sz="2499" spc="232" dirty="0">
                <a:solidFill>
                  <a:srgbClr val="000000"/>
                </a:solidFill>
                <a:latin typeface="Arial Unicode Bold"/>
              </a:rPr>
              <a:t>Significance: Constructively managing anger and guilt can prevent further violence.</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Action: Transform negative emotions into positive actions.</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Implementation: Provide workshops on anger management and emotional resilience.</a:t>
            </a: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2733"/>
              </a:lnSpc>
              <a:spcBef>
                <a:spcPct val="0"/>
              </a:spcBef>
            </a:pPr>
            <a:endParaRPr lang="en-US" sz="2499" spc="232" dirty="0">
              <a:solidFill>
                <a:srgbClr val="000000"/>
              </a:solidFill>
              <a:latin typeface="Arial Unicode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8285" b="-8285"/>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ART LINKLETTER'S MESSAGE</a:t>
            </a:r>
          </a:p>
        </p:txBody>
      </p:sp>
      <p:sp>
        <p:nvSpPr>
          <p:cNvPr id="6" name="TextBox 6"/>
          <p:cNvSpPr txBox="1"/>
          <p:nvPr/>
        </p:nvSpPr>
        <p:spPr>
          <a:xfrm>
            <a:off x="6241084" y="1996215"/>
            <a:ext cx="102943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10294314"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ENCOURAGING COMMUNITY INVOLVEMENT</a:t>
            </a:r>
          </a:p>
        </p:txBody>
      </p:sp>
      <p:sp>
        <p:nvSpPr>
          <p:cNvPr id="8" name="TextBox 8"/>
          <p:cNvSpPr txBox="1"/>
          <p:nvPr/>
        </p:nvSpPr>
        <p:spPr>
          <a:xfrm>
            <a:off x="6241085" y="4517158"/>
            <a:ext cx="10609917" cy="15055404"/>
          </a:xfrm>
          <a:prstGeom prst="rect">
            <a:avLst/>
          </a:prstGeom>
        </p:spPr>
        <p:txBody>
          <a:bodyPr lIns="0" tIns="0" rIns="0" bIns="0" rtlCol="0" anchor="t">
            <a:spAutoFit/>
          </a:bodyPr>
          <a:lstStyle/>
          <a:p>
            <a:pPr marL="539749" lvl="1" indent="-269875" algn="l">
              <a:lnSpc>
                <a:spcPts val="3499"/>
              </a:lnSpc>
              <a:buFont typeface="Arial"/>
              <a:buChar char="•"/>
            </a:pPr>
            <a:r>
              <a:rPr lang="en-US" sz="2499" spc="232" dirty="0">
                <a:solidFill>
                  <a:srgbClr val="000000"/>
                </a:solidFill>
                <a:latin typeface="Arial Unicode Bold"/>
              </a:rPr>
              <a:t>Significance: Community support and involvement are essential for reducing violence.</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Action: Foster community engagement and personal responsibility in combating violence.</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Implementation: Create volunteer opportunities and support networks that encourage active community participation.</a:t>
            </a: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2733"/>
              </a:lnSpc>
              <a:spcBef>
                <a:spcPct val="0"/>
              </a:spcBef>
            </a:pPr>
            <a:endParaRPr lang="en-US" sz="2499" spc="232" dirty="0">
              <a:solidFill>
                <a:srgbClr val="000000"/>
              </a:solidFill>
              <a:latin typeface="Arial Unicode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5351" b="-5351"/>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ERIK OLESEN'S MESSAGE</a:t>
            </a:r>
          </a:p>
        </p:txBody>
      </p:sp>
      <p:sp>
        <p:nvSpPr>
          <p:cNvPr id="6" name="TextBox 6"/>
          <p:cNvSpPr txBox="1"/>
          <p:nvPr/>
        </p:nvSpPr>
        <p:spPr>
          <a:xfrm>
            <a:off x="6241084" y="1996215"/>
            <a:ext cx="97609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4" y="3555594"/>
            <a:ext cx="10294315"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REDUCING MEDIA INFLUENCE ON VIOLENCE</a:t>
            </a:r>
          </a:p>
        </p:txBody>
      </p:sp>
      <p:sp>
        <p:nvSpPr>
          <p:cNvPr id="8" name="TextBox 8"/>
          <p:cNvSpPr txBox="1"/>
          <p:nvPr/>
        </p:nvSpPr>
        <p:spPr>
          <a:xfrm>
            <a:off x="6241085" y="4517158"/>
            <a:ext cx="10609917" cy="15504244"/>
          </a:xfrm>
          <a:prstGeom prst="rect">
            <a:avLst/>
          </a:prstGeom>
        </p:spPr>
        <p:txBody>
          <a:bodyPr lIns="0" tIns="0" rIns="0" bIns="0" rtlCol="0" anchor="t">
            <a:spAutoFit/>
          </a:bodyPr>
          <a:lstStyle/>
          <a:p>
            <a:pPr marL="539749" lvl="1" indent="-269875" algn="l">
              <a:lnSpc>
                <a:spcPts val="3499"/>
              </a:lnSpc>
              <a:buFont typeface="Arial"/>
              <a:buChar char="•"/>
            </a:pPr>
            <a:r>
              <a:rPr lang="en-US" sz="2499" spc="232" dirty="0">
                <a:solidFill>
                  <a:srgbClr val="000000"/>
                </a:solidFill>
                <a:latin typeface="Arial Unicode Bold"/>
              </a:rPr>
              <a:t>Significance: Exposure to violent media increases aggression in children.</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Action: Limit children's exposure to violent television and movies.</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Implementation: Offer parental guidance workshops and launch campaigns promoting positive media content.</a:t>
            </a: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2733"/>
              </a:lnSpc>
              <a:spcBef>
                <a:spcPct val="0"/>
              </a:spcBef>
            </a:pPr>
            <a:endParaRPr lang="en-US" sz="2499" spc="232" dirty="0">
              <a:solidFill>
                <a:srgbClr val="000000"/>
              </a:solidFill>
              <a:latin typeface="Arial Unicode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5351" b="-5351"/>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ERIK OLESEN'S MESSAGE</a:t>
            </a:r>
          </a:p>
        </p:txBody>
      </p:sp>
      <p:sp>
        <p:nvSpPr>
          <p:cNvPr id="6" name="TextBox 6"/>
          <p:cNvSpPr txBox="1"/>
          <p:nvPr/>
        </p:nvSpPr>
        <p:spPr>
          <a:xfrm>
            <a:off x="6241084" y="1996215"/>
            <a:ext cx="102181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9906046"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ADDRESSING UNEMPLOYMENT</a:t>
            </a:r>
          </a:p>
        </p:txBody>
      </p:sp>
      <p:sp>
        <p:nvSpPr>
          <p:cNvPr id="8" name="TextBox 8"/>
          <p:cNvSpPr txBox="1"/>
          <p:nvPr/>
        </p:nvSpPr>
        <p:spPr>
          <a:xfrm>
            <a:off x="6241085" y="4517158"/>
            <a:ext cx="10609917" cy="151548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dirty="0">
                <a:solidFill>
                  <a:srgbClr val="000000"/>
                </a:solidFill>
                <a:latin typeface="Arial Unicode Bold"/>
              </a:rPr>
              <a:t>Significance: High unemployment rates contribute to youth violence.</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Action: Create job opportunities and provide support for teenagers.</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Implementation: Partner with local businesses to create job programs and offer job training workshops.</a:t>
            </a: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2733"/>
              </a:lnSpc>
              <a:spcBef>
                <a:spcPct val="0"/>
              </a:spcBef>
            </a:pPr>
            <a:endParaRPr lang="en-US" sz="2499" spc="232" dirty="0">
              <a:solidFill>
                <a:srgbClr val="000000"/>
              </a:solidFill>
              <a:latin typeface="Arial Unicode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5351" b="-5351"/>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ERIK OLESEN'S MESSAGE</a:t>
            </a:r>
          </a:p>
        </p:txBody>
      </p:sp>
      <p:sp>
        <p:nvSpPr>
          <p:cNvPr id="6" name="TextBox 6"/>
          <p:cNvSpPr txBox="1"/>
          <p:nvPr/>
        </p:nvSpPr>
        <p:spPr>
          <a:xfrm>
            <a:off x="6241084" y="1996215"/>
            <a:ext cx="10609917"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10928598" cy="476251"/>
          </a:xfrm>
          <a:prstGeom prst="rect">
            <a:avLst/>
          </a:prstGeom>
        </p:spPr>
        <p:txBody>
          <a:bodyPr lIns="0" tIns="0" rIns="0" bIns="0" rtlCol="0" anchor="t">
            <a:spAutoFit/>
          </a:bodyPr>
          <a:lstStyle/>
          <a:p>
            <a:pPr algn="l">
              <a:lnSpc>
                <a:spcPts val="3675"/>
              </a:lnSpc>
              <a:spcBef>
                <a:spcPct val="0"/>
              </a:spcBef>
            </a:pPr>
            <a:r>
              <a:rPr lang="en-US" sz="3500">
                <a:solidFill>
                  <a:srgbClr val="000000"/>
                </a:solidFill>
                <a:latin typeface="Open Sans Bold Bold"/>
              </a:rPr>
              <a:t>PROVIDING CONSTRUCTIVE OUTLETS FOR YOUTH</a:t>
            </a:r>
          </a:p>
        </p:txBody>
      </p:sp>
      <p:sp>
        <p:nvSpPr>
          <p:cNvPr id="8" name="TextBox 8"/>
          <p:cNvSpPr txBox="1"/>
          <p:nvPr/>
        </p:nvSpPr>
        <p:spPr>
          <a:xfrm>
            <a:off x="6241085" y="4517158"/>
            <a:ext cx="10609917" cy="155930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Constructive activities can prevent violent behavior</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Engage youth in physical and creative activities.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Develop community programs that offer sports, arts, and other recreational activities.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5351" b="-5351"/>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ERIK OLESEN'S MESSAGE</a:t>
            </a:r>
          </a:p>
        </p:txBody>
      </p:sp>
      <p:sp>
        <p:nvSpPr>
          <p:cNvPr id="6" name="TextBox 6"/>
          <p:cNvSpPr txBox="1"/>
          <p:nvPr/>
        </p:nvSpPr>
        <p:spPr>
          <a:xfrm>
            <a:off x="6241084" y="1996215"/>
            <a:ext cx="108277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4" y="3555594"/>
            <a:ext cx="9456115"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MANAGING ANGER AND RESENTMENT</a:t>
            </a:r>
          </a:p>
        </p:txBody>
      </p:sp>
      <p:sp>
        <p:nvSpPr>
          <p:cNvPr id="8" name="TextBox 8"/>
          <p:cNvSpPr txBox="1"/>
          <p:nvPr/>
        </p:nvSpPr>
        <p:spPr>
          <a:xfrm>
            <a:off x="6241085" y="4517158"/>
            <a:ext cx="10609917" cy="160311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Healthy management of anger and resentment is crucial for reducing violence.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Promote healthy ways to release and manage anger.</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Establish support groups and offer therapeutic activities such as counseling and sports.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6577107" cy="8229600"/>
            <a:chOff x="0" y="0"/>
            <a:chExt cx="8769475" cy="10972800"/>
          </a:xfrm>
        </p:grpSpPr>
        <p:pic>
          <p:nvPicPr>
            <p:cNvPr id="4" name="Picture 4"/>
            <p:cNvPicPr>
              <a:picLocks noChangeAspect="1"/>
            </p:cNvPicPr>
            <p:nvPr/>
          </p:nvPicPr>
          <p:blipFill>
            <a:blip r:embed="rId2"/>
            <a:srcRect t="8291" b="8291"/>
            <a:stretch>
              <a:fillRect/>
            </a:stretch>
          </p:blipFill>
          <p:spPr>
            <a:xfrm>
              <a:off x="0" y="0"/>
              <a:ext cx="8769475" cy="10972800"/>
            </a:xfrm>
            <a:prstGeom prst="rect">
              <a:avLst/>
            </a:prstGeom>
          </p:spPr>
        </p:pic>
      </p:grpSp>
      <p:sp>
        <p:nvSpPr>
          <p:cNvPr id="7" name="TextBox 7"/>
          <p:cNvSpPr txBox="1"/>
          <p:nvPr/>
        </p:nvSpPr>
        <p:spPr>
          <a:xfrm>
            <a:off x="8341545" y="4889778"/>
            <a:ext cx="8331681" cy="4724400"/>
          </a:xfrm>
          <a:prstGeom prst="rect">
            <a:avLst/>
          </a:prstGeom>
        </p:spPr>
        <p:txBody>
          <a:bodyPr lIns="0" tIns="0" rIns="0" bIns="0" rtlCol="0" anchor="t">
            <a:spAutoFit/>
          </a:bodyPr>
          <a:lstStyle/>
          <a:p>
            <a:pPr marL="539746" lvl="1" indent="-269873" algn="l">
              <a:lnSpc>
                <a:spcPts val="3499"/>
              </a:lnSpc>
              <a:buFont typeface="Arial"/>
              <a:buChar char="•"/>
            </a:pPr>
            <a:r>
              <a:rPr lang="en-US" sz="2499" spc="232">
                <a:solidFill>
                  <a:srgbClr val="000000"/>
                </a:solidFill>
                <a:latin typeface="Arial Unicode Bold"/>
              </a:rPr>
              <a:t>National homicide rates have risen, especially in cities like Chicago and Baltimore.</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The frequency of mass shootings has escalated dramatically.</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Acts of domestic terrorism have increased, driven by political and ideological motives.</a:t>
            </a:r>
          </a:p>
          <a:p>
            <a:pPr algn="l">
              <a:lnSpc>
                <a:spcPts val="3499"/>
              </a:lnSpc>
            </a:pPr>
            <a:endParaRPr lang="en-US" sz="2499" spc="232">
              <a:solidFill>
                <a:srgbClr val="000000"/>
              </a:solidFill>
              <a:latin typeface="Arial Unicode Bold"/>
            </a:endParaRPr>
          </a:p>
          <a:p>
            <a:pPr algn="l">
              <a:lnSpc>
                <a:spcPts val="2799"/>
              </a:lnSpc>
              <a:spcBef>
                <a:spcPct val="0"/>
              </a:spcBef>
            </a:pPr>
            <a:endParaRPr lang="en-US" sz="2499" spc="232">
              <a:solidFill>
                <a:srgbClr val="000000"/>
              </a:solidFill>
              <a:latin typeface="Arial Unicode Bold"/>
            </a:endParaRPr>
          </a:p>
        </p:txBody>
      </p:sp>
      <p:grpSp>
        <p:nvGrpSpPr>
          <p:cNvPr id="12" name="Group 12"/>
          <p:cNvGrpSpPr/>
          <p:nvPr/>
        </p:nvGrpSpPr>
        <p:grpSpPr>
          <a:xfrm>
            <a:off x="8338240" y="1028700"/>
            <a:ext cx="8854777" cy="2298046"/>
            <a:chOff x="0" y="0"/>
            <a:chExt cx="11806370" cy="3064062"/>
          </a:xfrm>
        </p:grpSpPr>
        <p:sp>
          <p:nvSpPr>
            <p:cNvPr id="13" name="TextBox 13"/>
            <p:cNvSpPr txBox="1"/>
            <p:nvPr/>
          </p:nvSpPr>
          <p:spPr>
            <a:xfrm>
              <a:off x="0" y="95250"/>
              <a:ext cx="11806370" cy="1299210"/>
            </a:xfrm>
            <a:prstGeom prst="rect">
              <a:avLst/>
            </a:prstGeom>
          </p:spPr>
          <p:txBody>
            <a:bodyPr lIns="0" tIns="0" rIns="0" bIns="0" rtlCol="0" anchor="t">
              <a:spAutoFit/>
            </a:bodyPr>
            <a:lstStyle/>
            <a:p>
              <a:pPr algn="l">
                <a:lnSpc>
                  <a:spcPts val="7244"/>
                </a:lnSpc>
              </a:pPr>
              <a:r>
                <a:rPr lang="en-US" sz="6899">
                  <a:solidFill>
                    <a:srgbClr val="000000"/>
                  </a:solidFill>
                  <a:latin typeface="Open Sans Bold Bold"/>
                </a:rPr>
                <a:t>The Rising Tide of</a:t>
              </a:r>
            </a:p>
          </p:txBody>
        </p:sp>
        <p:sp>
          <p:nvSpPr>
            <p:cNvPr id="14" name="TextBox 14"/>
            <p:cNvSpPr txBox="1"/>
            <p:nvPr/>
          </p:nvSpPr>
          <p:spPr>
            <a:xfrm>
              <a:off x="0" y="894159"/>
              <a:ext cx="11420872" cy="2169903"/>
            </a:xfrm>
            <a:prstGeom prst="rect">
              <a:avLst/>
            </a:prstGeom>
          </p:spPr>
          <p:txBody>
            <a:bodyPr lIns="0" tIns="0" rIns="0" bIns="0" rtlCol="0" anchor="t">
              <a:spAutoFit/>
            </a:bodyPr>
            <a:lstStyle/>
            <a:p>
              <a:pPr algn="ctr">
                <a:lnSpc>
                  <a:spcPts val="13551"/>
                </a:lnSpc>
                <a:spcBef>
                  <a:spcPct val="0"/>
                </a:spcBef>
              </a:pPr>
              <a:r>
                <a:rPr lang="en-US" sz="8799">
                  <a:solidFill>
                    <a:srgbClr val="000000"/>
                  </a:solidFill>
                  <a:latin typeface="Horizon"/>
                </a:rPr>
                <a:t>VIOLENCE</a:t>
              </a:r>
            </a:p>
          </p:txBody>
        </p:sp>
      </p:grpSp>
      <p:sp>
        <p:nvSpPr>
          <p:cNvPr id="15" name="TextBox 15"/>
          <p:cNvSpPr txBox="1"/>
          <p:nvPr/>
        </p:nvSpPr>
        <p:spPr>
          <a:xfrm>
            <a:off x="8669234" y="3297185"/>
            <a:ext cx="8234660" cy="917578"/>
          </a:xfrm>
          <a:prstGeom prst="rect">
            <a:avLst/>
          </a:prstGeom>
        </p:spPr>
        <p:txBody>
          <a:bodyPr lIns="0" tIns="0" rIns="0" bIns="0" rtlCol="0" anchor="t">
            <a:spAutoFit/>
          </a:bodyPr>
          <a:lstStyle/>
          <a:p>
            <a:pPr algn="ctr">
              <a:lnSpc>
                <a:spcPts val="7699"/>
              </a:lnSpc>
              <a:spcBef>
                <a:spcPct val="0"/>
              </a:spcBef>
            </a:pPr>
            <a:r>
              <a:rPr lang="en-US" sz="4999">
                <a:solidFill>
                  <a:srgbClr val="000000"/>
                </a:solidFill>
                <a:latin typeface="Open Sauce Bold"/>
              </a:rPr>
              <a:t>A Call for Unity and Peace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7916" b="-7916"/>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ROBERT W. REASONER'S MESSAGE</a:t>
            </a:r>
          </a:p>
        </p:txBody>
      </p:sp>
      <p:sp>
        <p:nvSpPr>
          <p:cNvPr id="6" name="TextBox 6"/>
          <p:cNvSpPr txBox="1"/>
          <p:nvPr/>
        </p:nvSpPr>
        <p:spPr>
          <a:xfrm>
            <a:off x="6241084" y="1996215"/>
            <a:ext cx="10609917"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10609916"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STRENGTHENING FAMILY STRUCTURE</a:t>
            </a:r>
          </a:p>
        </p:txBody>
      </p:sp>
      <p:sp>
        <p:nvSpPr>
          <p:cNvPr id="8" name="TextBox 8"/>
          <p:cNvSpPr txBox="1"/>
          <p:nvPr/>
        </p:nvSpPr>
        <p:spPr>
          <a:xfrm>
            <a:off x="6241085" y="4517158"/>
            <a:ext cx="10609917" cy="169074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Strong family bonds are crucial in preventing youth violence.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Promote family stability and provide emotional support to children.</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Conduct family workshops and establish networks for sharing experiences and guidance.</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7916" b="-7916"/>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ROBERT W. REASONER'S MESSAGE</a:t>
            </a:r>
          </a:p>
        </p:txBody>
      </p:sp>
      <p:sp>
        <p:nvSpPr>
          <p:cNvPr id="6" name="TextBox 6"/>
          <p:cNvSpPr txBox="1"/>
          <p:nvPr/>
        </p:nvSpPr>
        <p:spPr>
          <a:xfrm>
            <a:off x="6241085" y="1996215"/>
            <a:ext cx="10609916"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4" y="3555594"/>
            <a:ext cx="10294315"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ADDRESSING EMOTIONAL NEEDS</a:t>
            </a:r>
          </a:p>
        </p:txBody>
      </p:sp>
      <p:sp>
        <p:nvSpPr>
          <p:cNvPr id="8" name="TextBox 8"/>
          <p:cNvSpPr txBox="1"/>
          <p:nvPr/>
        </p:nvSpPr>
        <p:spPr>
          <a:xfrm>
            <a:off x="6241085" y="4517158"/>
            <a:ext cx="10609917" cy="173456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Many violent youths lack attention, love, and guidance, leading to low self-esteem and violent reactions.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Provide emotional support and bonding opportunities with adults.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Develop community programs that offer mentorship and recreational activities.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7916" b="-7916"/>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ROBERT W. REASONER'S MESSAGE</a:t>
            </a:r>
          </a:p>
        </p:txBody>
      </p:sp>
      <p:sp>
        <p:nvSpPr>
          <p:cNvPr id="6" name="TextBox 6"/>
          <p:cNvSpPr txBox="1"/>
          <p:nvPr/>
        </p:nvSpPr>
        <p:spPr>
          <a:xfrm>
            <a:off x="6241085" y="1996215"/>
            <a:ext cx="10609916"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4" y="3555594"/>
            <a:ext cx="10609915"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EARLY INTERVENTION AND COUNSELING</a:t>
            </a:r>
          </a:p>
        </p:txBody>
      </p:sp>
      <p:sp>
        <p:nvSpPr>
          <p:cNvPr id="8" name="TextBox 8"/>
          <p:cNvSpPr txBox="1"/>
          <p:nvPr/>
        </p:nvSpPr>
        <p:spPr>
          <a:xfrm>
            <a:off x="6241085" y="4517158"/>
            <a:ext cx="10609917" cy="177837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Early intervention can prevent the escalation of antisocial behaviors.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Offer counseling and support for children displaying early signs of violence.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Provide accessible counseling services and training programs for parents and caregivers.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7916" b="-7916"/>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ROBERT W. REASONER'S MESSAGE</a:t>
            </a:r>
          </a:p>
        </p:txBody>
      </p:sp>
      <p:sp>
        <p:nvSpPr>
          <p:cNvPr id="6" name="TextBox 6"/>
          <p:cNvSpPr txBox="1"/>
          <p:nvPr/>
        </p:nvSpPr>
        <p:spPr>
          <a:xfrm>
            <a:off x="6241085" y="1996215"/>
            <a:ext cx="10609916"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4" y="3555594"/>
            <a:ext cx="10609915"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COMMUNITY PROGRAMS FOR ADOLESCENTS</a:t>
            </a:r>
          </a:p>
        </p:txBody>
      </p:sp>
      <p:sp>
        <p:nvSpPr>
          <p:cNvPr id="8" name="TextBox 8"/>
          <p:cNvSpPr txBox="1"/>
          <p:nvPr/>
        </p:nvSpPr>
        <p:spPr>
          <a:xfrm>
            <a:off x="6241085" y="4517158"/>
            <a:ext cx="10609917" cy="182219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Engaging adolescents in healthy activities can deter violent behavior.</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Create programs that offer sports, arts, and other recreational activities.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Establish community centers that provide safe spaces for adolescents to engage in constructive activities.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25559" b="-25559"/>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BETTIE B. YOUNGS’ MESSAGE</a:t>
            </a:r>
          </a:p>
        </p:txBody>
      </p:sp>
      <p:sp>
        <p:nvSpPr>
          <p:cNvPr id="6" name="TextBox 6"/>
          <p:cNvSpPr txBox="1"/>
          <p:nvPr/>
        </p:nvSpPr>
        <p:spPr>
          <a:xfrm>
            <a:off x="6241084" y="1996215"/>
            <a:ext cx="104467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4" y="3555594"/>
            <a:ext cx="10218115"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IMPORTANCE OF FAMILY WELLNESS</a:t>
            </a:r>
          </a:p>
        </p:txBody>
      </p:sp>
      <p:sp>
        <p:nvSpPr>
          <p:cNvPr id="8" name="TextBox 8"/>
          <p:cNvSpPr txBox="1"/>
          <p:nvPr/>
        </p:nvSpPr>
        <p:spPr>
          <a:xfrm>
            <a:off x="6241085" y="4517158"/>
            <a:ext cx="10609917" cy="182219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dirty="0">
                <a:solidFill>
                  <a:srgbClr val="000000"/>
                </a:solidFill>
                <a:latin typeface="Arial Unicode Bold"/>
              </a:rPr>
              <a:t>Significance: Family wellness is foundational to preventing violence.</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Action: Monitor and support the wellness of families to address dysfunction.</a:t>
            </a:r>
          </a:p>
          <a:p>
            <a:pPr algn="l">
              <a:lnSpc>
                <a:spcPts val="3499"/>
              </a:lnSpc>
            </a:pPr>
            <a:endParaRPr lang="en-US" sz="2499" spc="232" dirty="0">
              <a:solidFill>
                <a:srgbClr val="000000"/>
              </a:solidFill>
              <a:latin typeface="Arial Unicode Bold"/>
            </a:endParaRPr>
          </a:p>
          <a:p>
            <a:pPr marL="539749" lvl="1" indent="-269875" algn="l">
              <a:lnSpc>
                <a:spcPts val="3499"/>
              </a:lnSpc>
              <a:buFont typeface="Arial"/>
              <a:buChar char="•"/>
            </a:pPr>
            <a:r>
              <a:rPr lang="en-US" sz="2499" spc="232" dirty="0">
                <a:solidFill>
                  <a:srgbClr val="000000"/>
                </a:solidFill>
                <a:latin typeface="Arial Unicode Bold"/>
              </a:rPr>
              <a:t>Implementation: Implement programs that support family wellness and provide counseling services.</a:t>
            </a: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r>
              <a:rPr lang="en-US" sz="2499" spc="232" dirty="0">
                <a:solidFill>
                  <a:srgbClr val="000000"/>
                </a:solidFill>
                <a:latin typeface="Arial Unicode Bold"/>
              </a:rPr>
              <a:t>.</a:t>
            </a: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99"/>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3417"/>
              </a:lnSpc>
            </a:pPr>
            <a:endParaRPr lang="en-US" sz="2499" spc="232" dirty="0">
              <a:solidFill>
                <a:srgbClr val="000000"/>
              </a:solidFill>
              <a:latin typeface="Arial Unicode Bold"/>
            </a:endParaRPr>
          </a:p>
          <a:p>
            <a:pPr algn="l">
              <a:lnSpc>
                <a:spcPts val="2733"/>
              </a:lnSpc>
              <a:spcBef>
                <a:spcPct val="0"/>
              </a:spcBef>
            </a:pPr>
            <a:endParaRPr lang="en-US" sz="2499" spc="232" dirty="0">
              <a:solidFill>
                <a:srgbClr val="000000"/>
              </a:solidFill>
              <a:latin typeface="Arial Unicode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25559" b="-25559"/>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BETTIE B. YOUNGS’ MESSAGE</a:t>
            </a:r>
          </a:p>
        </p:txBody>
      </p:sp>
      <p:sp>
        <p:nvSpPr>
          <p:cNvPr id="6" name="TextBox 6"/>
          <p:cNvSpPr txBox="1"/>
          <p:nvPr/>
        </p:nvSpPr>
        <p:spPr>
          <a:xfrm>
            <a:off x="6241084" y="1996215"/>
            <a:ext cx="102943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10294314"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PROMOTING GOODNESS AND COMPASSION</a:t>
            </a:r>
          </a:p>
        </p:txBody>
      </p:sp>
      <p:sp>
        <p:nvSpPr>
          <p:cNvPr id="8" name="TextBox 8"/>
          <p:cNvSpPr txBox="1"/>
          <p:nvPr/>
        </p:nvSpPr>
        <p:spPr>
          <a:xfrm>
            <a:off x="6241085" y="4517158"/>
            <a:ext cx="10609917" cy="186600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Highlighting positive stories fosters a compassionate society.</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Share and promote stories of goodness and compassion within families.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Launch storytelling campaigns and create platforms for sharing positive family narratives.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25559" b="-25559"/>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BETTIE B. YOUNGS’ MESSAGE</a:t>
            </a:r>
          </a:p>
        </p:txBody>
      </p:sp>
      <p:sp>
        <p:nvSpPr>
          <p:cNvPr id="6" name="TextBox 6"/>
          <p:cNvSpPr txBox="1"/>
          <p:nvPr/>
        </p:nvSpPr>
        <p:spPr>
          <a:xfrm>
            <a:off x="6241084" y="1996215"/>
            <a:ext cx="102943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10294314"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DEVELOPING INNER WHOLENESS</a:t>
            </a:r>
          </a:p>
        </p:txBody>
      </p:sp>
      <p:sp>
        <p:nvSpPr>
          <p:cNvPr id="8" name="TextBox 8"/>
          <p:cNvSpPr txBox="1"/>
          <p:nvPr/>
        </p:nvSpPr>
        <p:spPr>
          <a:xfrm>
            <a:off x="6241085" y="4517158"/>
            <a:ext cx="10609917" cy="190982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Inner wholeness leads to a more peaceful and purposeful outer life.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Help children develop a sense of inner wholeness and purpose.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Provide educational programs focused on emotional intelligence and personal development.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25559" b="-25559"/>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DR. BETTIE B. YOUNGS’ MESSAGE</a:t>
            </a:r>
          </a:p>
        </p:txBody>
      </p:sp>
      <p:sp>
        <p:nvSpPr>
          <p:cNvPr id="6" name="TextBox 6"/>
          <p:cNvSpPr txBox="1"/>
          <p:nvPr/>
        </p:nvSpPr>
        <p:spPr>
          <a:xfrm>
            <a:off x="6241084" y="1996215"/>
            <a:ext cx="102943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8950821" cy="476251"/>
          </a:xfrm>
          <a:prstGeom prst="rect">
            <a:avLst/>
          </a:prstGeom>
        </p:spPr>
        <p:txBody>
          <a:bodyPr lIns="0" tIns="0" rIns="0" bIns="0" rtlCol="0" anchor="t">
            <a:spAutoFit/>
          </a:bodyPr>
          <a:lstStyle/>
          <a:p>
            <a:pPr algn="l">
              <a:lnSpc>
                <a:spcPts val="3675"/>
              </a:lnSpc>
              <a:spcBef>
                <a:spcPct val="0"/>
              </a:spcBef>
            </a:pPr>
            <a:r>
              <a:rPr lang="en-US" sz="3500" dirty="0">
                <a:solidFill>
                  <a:srgbClr val="000000"/>
                </a:solidFill>
                <a:latin typeface="Open Sans Bold Bold"/>
              </a:rPr>
              <a:t>CREATING SUPPORTIVE ENVIRONMENTS</a:t>
            </a:r>
          </a:p>
        </p:txBody>
      </p:sp>
      <p:sp>
        <p:nvSpPr>
          <p:cNvPr id="8" name="TextBox 8"/>
          <p:cNvSpPr txBox="1"/>
          <p:nvPr/>
        </p:nvSpPr>
        <p:spPr>
          <a:xfrm>
            <a:off x="6241085" y="4517158"/>
            <a:ext cx="10609917" cy="199745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Supportive environments help individuals thrive and reduce violence.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Foster environments that nourish and support individuals' growth.</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Establish community initiatives that create supportive and nurturing environments for families and children.</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5104" b="-15104"/>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ZIG ZIGLAR’S MESSAGE</a:t>
            </a:r>
          </a:p>
        </p:txBody>
      </p:sp>
      <p:sp>
        <p:nvSpPr>
          <p:cNvPr id="6" name="TextBox 6"/>
          <p:cNvSpPr txBox="1"/>
          <p:nvPr/>
        </p:nvSpPr>
        <p:spPr>
          <a:xfrm>
            <a:off x="6241084" y="1996215"/>
            <a:ext cx="104467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5784949" cy="476251"/>
          </a:xfrm>
          <a:prstGeom prst="rect">
            <a:avLst/>
          </a:prstGeom>
        </p:spPr>
        <p:txBody>
          <a:bodyPr lIns="0" tIns="0" rIns="0" bIns="0" rtlCol="0" anchor="t">
            <a:spAutoFit/>
          </a:bodyPr>
          <a:lstStyle/>
          <a:p>
            <a:pPr algn="l">
              <a:lnSpc>
                <a:spcPts val="3675"/>
              </a:lnSpc>
              <a:spcBef>
                <a:spcPct val="0"/>
              </a:spcBef>
            </a:pPr>
            <a:r>
              <a:rPr lang="en-US" sz="3500">
                <a:solidFill>
                  <a:srgbClr val="000000"/>
                </a:solidFill>
                <a:latin typeface="Open Sans Bold Bold"/>
              </a:rPr>
              <a:t>PARENTAL INVOLVEMENT</a:t>
            </a:r>
          </a:p>
        </p:txBody>
      </p:sp>
      <p:sp>
        <p:nvSpPr>
          <p:cNvPr id="8" name="TextBox 8"/>
          <p:cNvSpPr txBox="1"/>
          <p:nvPr/>
        </p:nvSpPr>
        <p:spPr>
          <a:xfrm>
            <a:off x="6241085" y="4517158"/>
            <a:ext cx="10609917" cy="204126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Active parental involvement is crucial in preventing substance abuse and violence.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Encourage parents to engage actively in their children's lives.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Offer parenting workshops that emphasize the importance of involvement and effective parenting practices.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5104" b="-15104"/>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ZIG ZIGLAR’S MESSAGE</a:t>
            </a:r>
          </a:p>
        </p:txBody>
      </p:sp>
      <p:sp>
        <p:nvSpPr>
          <p:cNvPr id="6" name="TextBox 6"/>
          <p:cNvSpPr txBox="1"/>
          <p:nvPr/>
        </p:nvSpPr>
        <p:spPr>
          <a:xfrm>
            <a:off x="6241084" y="1996215"/>
            <a:ext cx="10065716"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6667054" cy="476251"/>
          </a:xfrm>
          <a:prstGeom prst="rect">
            <a:avLst/>
          </a:prstGeom>
        </p:spPr>
        <p:txBody>
          <a:bodyPr lIns="0" tIns="0" rIns="0" bIns="0" rtlCol="0" anchor="t">
            <a:spAutoFit/>
          </a:bodyPr>
          <a:lstStyle/>
          <a:p>
            <a:pPr algn="l">
              <a:lnSpc>
                <a:spcPts val="3675"/>
              </a:lnSpc>
              <a:spcBef>
                <a:spcPct val="0"/>
              </a:spcBef>
            </a:pPr>
            <a:r>
              <a:rPr lang="en-US" sz="3500">
                <a:solidFill>
                  <a:srgbClr val="000000"/>
                </a:solidFill>
                <a:latin typeface="Open Sans Bold Bold"/>
              </a:rPr>
              <a:t>SETTING A POSITIVE EXAMPLE</a:t>
            </a:r>
          </a:p>
        </p:txBody>
      </p:sp>
      <p:sp>
        <p:nvSpPr>
          <p:cNvPr id="8" name="TextBox 8"/>
          <p:cNvSpPr txBox="1"/>
          <p:nvPr/>
        </p:nvSpPr>
        <p:spPr>
          <a:xfrm>
            <a:off x="6241085" y="4517158"/>
            <a:ext cx="10609917" cy="208508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Parents must model positive behaviors for their children.</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Parents should demonstrate healthy lifestyle choices and ethical behavior.</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Create programs that help parents understand the impact of their behavior on their children.</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6577107" cy="8229600"/>
            <a:chOff x="0" y="0"/>
            <a:chExt cx="8769475" cy="10972800"/>
          </a:xfrm>
        </p:grpSpPr>
        <p:pic>
          <p:nvPicPr>
            <p:cNvPr id="4" name="Picture 4"/>
            <p:cNvPicPr>
              <a:picLocks noChangeAspect="1"/>
            </p:cNvPicPr>
            <p:nvPr/>
          </p:nvPicPr>
          <p:blipFill>
            <a:blip r:embed="rId2"/>
            <a:srcRect t="8291" b="8291"/>
            <a:stretch>
              <a:fillRect/>
            </a:stretch>
          </p:blipFill>
          <p:spPr>
            <a:xfrm>
              <a:off x="0" y="0"/>
              <a:ext cx="8769475" cy="10972800"/>
            </a:xfrm>
            <a:prstGeom prst="rect">
              <a:avLst/>
            </a:prstGeom>
          </p:spPr>
        </p:pic>
      </p:grpSp>
      <p:sp>
        <p:nvSpPr>
          <p:cNvPr id="7" name="TextBox 7"/>
          <p:cNvSpPr txBox="1"/>
          <p:nvPr/>
        </p:nvSpPr>
        <p:spPr>
          <a:xfrm>
            <a:off x="8341545" y="4889778"/>
            <a:ext cx="8331681" cy="5600700"/>
          </a:xfrm>
          <a:prstGeom prst="rect">
            <a:avLst/>
          </a:prstGeom>
        </p:spPr>
        <p:txBody>
          <a:bodyPr lIns="0" tIns="0" rIns="0" bIns="0" rtlCol="0" anchor="t">
            <a:spAutoFit/>
          </a:bodyPr>
          <a:lstStyle/>
          <a:p>
            <a:pPr marL="539746" lvl="1" indent="-269873" algn="l">
              <a:lnSpc>
                <a:spcPts val="3499"/>
              </a:lnSpc>
              <a:buFont typeface="Arial"/>
              <a:buChar char="•"/>
            </a:pPr>
            <a:r>
              <a:rPr lang="en-US" sz="2499" spc="232">
                <a:solidFill>
                  <a:srgbClr val="000000"/>
                </a:solidFill>
                <a:latin typeface="Arial Unicode Bold"/>
              </a:rPr>
              <a:t>Extreme political groups on both the left and right contribute to a climate of division and hostility.</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Black Lives Matter and Antifa have engaged in protests, some of which turned violent.</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Attacks on American exceptionalism fuel disillusionment and conflict.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2799"/>
              </a:lnSpc>
              <a:spcBef>
                <a:spcPct val="0"/>
              </a:spcBef>
            </a:pPr>
            <a:endParaRPr lang="en-US" sz="2499" spc="232">
              <a:solidFill>
                <a:srgbClr val="000000"/>
              </a:solidFill>
              <a:latin typeface="Arial Unicode Bold"/>
            </a:endParaRPr>
          </a:p>
        </p:txBody>
      </p:sp>
      <p:grpSp>
        <p:nvGrpSpPr>
          <p:cNvPr id="12" name="Group 12"/>
          <p:cNvGrpSpPr/>
          <p:nvPr/>
        </p:nvGrpSpPr>
        <p:grpSpPr>
          <a:xfrm>
            <a:off x="8338240" y="1028700"/>
            <a:ext cx="8854777" cy="2298046"/>
            <a:chOff x="0" y="0"/>
            <a:chExt cx="11806370" cy="3064062"/>
          </a:xfrm>
        </p:grpSpPr>
        <p:sp>
          <p:nvSpPr>
            <p:cNvPr id="13" name="TextBox 13"/>
            <p:cNvSpPr txBox="1"/>
            <p:nvPr/>
          </p:nvSpPr>
          <p:spPr>
            <a:xfrm>
              <a:off x="0" y="95250"/>
              <a:ext cx="11806370" cy="1299210"/>
            </a:xfrm>
            <a:prstGeom prst="rect">
              <a:avLst/>
            </a:prstGeom>
          </p:spPr>
          <p:txBody>
            <a:bodyPr lIns="0" tIns="0" rIns="0" bIns="0" rtlCol="0" anchor="t">
              <a:spAutoFit/>
            </a:bodyPr>
            <a:lstStyle/>
            <a:p>
              <a:pPr algn="l">
                <a:lnSpc>
                  <a:spcPts val="7244"/>
                </a:lnSpc>
              </a:pPr>
              <a:r>
                <a:rPr lang="en-US" sz="6899">
                  <a:solidFill>
                    <a:srgbClr val="000000"/>
                  </a:solidFill>
                  <a:latin typeface="Open Sans Bold Bold"/>
                </a:rPr>
                <a:t>The Rising Tide of</a:t>
              </a:r>
            </a:p>
          </p:txBody>
        </p:sp>
        <p:sp>
          <p:nvSpPr>
            <p:cNvPr id="14" name="TextBox 14"/>
            <p:cNvSpPr txBox="1"/>
            <p:nvPr/>
          </p:nvSpPr>
          <p:spPr>
            <a:xfrm>
              <a:off x="0" y="894159"/>
              <a:ext cx="11420872" cy="2169903"/>
            </a:xfrm>
            <a:prstGeom prst="rect">
              <a:avLst/>
            </a:prstGeom>
          </p:spPr>
          <p:txBody>
            <a:bodyPr lIns="0" tIns="0" rIns="0" bIns="0" rtlCol="0" anchor="t">
              <a:spAutoFit/>
            </a:bodyPr>
            <a:lstStyle/>
            <a:p>
              <a:pPr algn="ctr">
                <a:lnSpc>
                  <a:spcPts val="13551"/>
                </a:lnSpc>
                <a:spcBef>
                  <a:spcPct val="0"/>
                </a:spcBef>
              </a:pPr>
              <a:r>
                <a:rPr lang="en-US" sz="8799">
                  <a:solidFill>
                    <a:srgbClr val="000000"/>
                  </a:solidFill>
                  <a:latin typeface="Horizon"/>
                </a:rPr>
                <a:t>VIOLENCE</a:t>
              </a:r>
            </a:p>
          </p:txBody>
        </p:sp>
      </p:grpSp>
      <p:sp>
        <p:nvSpPr>
          <p:cNvPr id="15" name="TextBox 15"/>
          <p:cNvSpPr txBox="1"/>
          <p:nvPr/>
        </p:nvSpPr>
        <p:spPr>
          <a:xfrm>
            <a:off x="8669234" y="3297185"/>
            <a:ext cx="8234660" cy="917578"/>
          </a:xfrm>
          <a:prstGeom prst="rect">
            <a:avLst/>
          </a:prstGeom>
        </p:spPr>
        <p:txBody>
          <a:bodyPr lIns="0" tIns="0" rIns="0" bIns="0" rtlCol="0" anchor="t">
            <a:spAutoFit/>
          </a:bodyPr>
          <a:lstStyle/>
          <a:p>
            <a:pPr algn="ctr">
              <a:lnSpc>
                <a:spcPts val="7699"/>
              </a:lnSpc>
              <a:spcBef>
                <a:spcPct val="0"/>
              </a:spcBef>
            </a:pPr>
            <a:r>
              <a:rPr lang="en-US" sz="4999">
                <a:solidFill>
                  <a:srgbClr val="000000"/>
                </a:solidFill>
                <a:latin typeface="Open Sauce Bold"/>
              </a:rPr>
              <a:t>A Call for Unity and Peace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5104" b="-15104"/>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ZIG ZIGLAR’S MESSAGE</a:t>
            </a:r>
          </a:p>
        </p:txBody>
      </p:sp>
      <p:sp>
        <p:nvSpPr>
          <p:cNvPr id="6" name="TextBox 6"/>
          <p:cNvSpPr txBox="1"/>
          <p:nvPr/>
        </p:nvSpPr>
        <p:spPr>
          <a:xfrm>
            <a:off x="6241085" y="1996215"/>
            <a:ext cx="10609916"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43300"/>
            <a:ext cx="9906046"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EDUCATING ABOUT SUBSTANCE ABUSE</a:t>
            </a:r>
          </a:p>
        </p:txBody>
      </p:sp>
      <p:sp>
        <p:nvSpPr>
          <p:cNvPr id="8" name="TextBox 8"/>
          <p:cNvSpPr txBox="1"/>
          <p:nvPr/>
        </p:nvSpPr>
        <p:spPr>
          <a:xfrm>
            <a:off x="6241085" y="4517158"/>
            <a:ext cx="10609917" cy="2085082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Education about the dangers of drugs and alcohol is essential for prevention.</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Implement comprehensive drug and alcohol education programs.</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Launch educational campaigns in schools and communities to raise awareness about substance abuse.</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521098" y="1979996"/>
            <a:ext cx="10723741" cy="6327007"/>
          </a:xfrm>
          <a:custGeom>
            <a:avLst/>
            <a:gdLst/>
            <a:ahLst/>
            <a:cxnLst/>
            <a:rect l="l" t="t" r="r" b="b"/>
            <a:pathLst>
              <a:path w="10723741" h="6327007">
                <a:moveTo>
                  <a:pt x="0" y="0"/>
                </a:moveTo>
                <a:lnTo>
                  <a:pt x="10723741" y="0"/>
                </a:lnTo>
                <a:lnTo>
                  <a:pt x="10723741" y="6327008"/>
                </a:lnTo>
                <a:lnTo>
                  <a:pt x="0" y="632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40869" y="3280093"/>
            <a:ext cx="3726814" cy="37268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5104" b="-15104"/>
              </a:stretch>
            </a:blipFill>
          </p:spPr>
        </p:sp>
      </p:grpSp>
      <p:sp>
        <p:nvSpPr>
          <p:cNvPr id="5" name="TextBox 5"/>
          <p:cNvSpPr txBox="1"/>
          <p:nvPr/>
        </p:nvSpPr>
        <p:spPr>
          <a:xfrm>
            <a:off x="6241085" y="1076325"/>
            <a:ext cx="12376792" cy="708025"/>
          </a:xfrm>
          <a:prstGeom prst="rect">
            <a:avLst/>
          </a:prstGeom>
        </p:spPr>
        <p:txBody>
          <a:bodyPr lIns="0" tIns="0" rIns="0" bIns="0" rtlCol="0" anchor="t">
            <a:spAutoFit/>
          </a:bodyPr>
          <a:lstStyle/>
          <a:p>
            <a:pPr algn="l">
              <a:lnSpc>
                <a:spcPts val="5450"/>
              </a:lnSpc>
            </a:pPr>
            <a:r>
              <a:rPr lang="en-US" sz="5000">
                <a:solidFill>
                  <a:srgbClr val="000000"/>
                </a:solidFill>
                <a:latin typeface="Open Sans Bold Bold"/>
              </a:rPr>
              <a:t>ZIG ZIGLAR’S MESSAGE</a:t>
            </a:r>
          </a:p>
        </p:txBody>
      </p:sp>
      <p:sp>
        <p:nvSpPr>
          <p:cNvPr id="6" name="TextBox 6"/>
          <p:cNvSpPr txBox="1"/>
          <p:nvPr/>
        </p:nvSpPr>
        <p:spPr>
          <a:xfrm>
            <a:off x="6241084" y="1996215"/>
            <a:ext cx="10141915" cy="538609"/>
          </a:xfrm>
          <a:prstGeom prst="rect">
            <a:avLst/>
          </a:prstGeom>
        </p:spPr>
        <p:txBody>
          <a:bodyPr wrap="square" lIns="0" tIns="0" rIns="0" bIns="0" rtlCol="0" anchor="t">
            <a:spAutoFit/>
          </a:bodyPr>
          <a:lstStyle/>
          <a:p>
            <a:pPr>
              <a:lnSpc>
                <a:spcPts val="4200"/>
              </a:lnSpc>
              <a:spcBef>
                <a:spcPct val="0"/>
              </a:spcBef>
            </a:pPr>
            <a:r>
              <a:rPr lang="en-US" sz="4000" dirty="0">
                <a:solidFill>
                  <a:srgbClr val="000000"/>
                </a:solidFill>
                <a:latin typeface="Open Sans Bold"/>
              </a:rPr>
              <a:t>Insights and Actionable Strategies</a:t>
            </a:r>
          </a:p>
        </p:txBody>
      </p:sp>
      <p:sp>
        <p:nvSpPr>
          <p:cNvPr id="7" name="TextBox 7"/>
          <p:cNvSpPr txBox="1"/>
          <p:nvPr/>
        </p:nvSpPr>
        <p:spPr>
          <a:xfrm>
            <a:off x="6241085" y="3555594"/>
            <a:ext cx="10903915" cy="476251"/>
          </a:xfrm>
          <a:prstGeom prst="rect">
            <a:avLst/>
          </a:prstGeom>
        </p:spPr>
        <p:txBody>
          <a:bodyPr wrap="square" lIns="0" tIns="0" rIns="0" bIns="0" rtlCol="0" anchor="t">
            <a:spAutoFit/>
          </a:bodyPr>
          <a:lstStyle/>
          <a:p>
            <a:pPr algn="l">
              <a:lnSpc>
                <a:spcPts val="3675"/>
              </a:lnSpc>
              <a:spcBef>
                <a:spcPct val="0"/>
              </a:spcBef>
            </a:pPr>
            <a:r>
              <a:rPr lang="en-US" sz="3500" dirty="0">
                <a:solidFill>
                  <a:srgbClr val="000000"/>
                </a:solidFill>
                <a:latin typeface="Open Sans Bold Bold"/>
              </a:rPr>
              <a:t>CREATING A SUPPORTIVE HOME ENVIRONMENT</a:t>
            </a:r>
          </a:p>
        </p:txBody>
      </p:sp>
      <p:sp>
        <p:nvSpPr>
          <p:cNvPr id="8" name="TextBox 8"/>
          <p:cNvSpPr txBox="1"/>
          <p:nvPr/>
        </p:nvSpPr>
        <p:spPr>
          <a:xfrm>
            <a:off x="6241085" y="4517158"/>
            <a:ext cx="10609917" cy="21288976"/>
          </a:xfrm>
          <a:prstGeom prst="rect">
            <a:avLst/>
          </a:prstGeom>
        </p:spPr>
        <p:txBody>
          <a:bodyPr lIns="0" tIns="0" rIns="0" bIns="0" rtlCol="0" anchor="t">
            <a:spAutoFit/>
          </a:bodyPr>
          <a:lstStyle/>
          <a:p>
            <a:pPr marL="539749" lvl="1" indent="-269875" algn="l">
              <a:lnSpc>
                <a:spcPts val="3499"/>
              </a:lnSpc>
              <a:buFont typeface="Arial"/>
              <a:buChar char="•"/>
            </a:pPr>
            <a:r>
              <a:rPr lang="en-US" sz="2499" spc="232">
                <a:solidFill>
                  <a:srgbClr val="000000"/>
                </a:solidFill>
                <a:latin typeface="Arial Unicode Bold"/>
              </a:rPr>
              <a:t>Significance: A loving and supportive home environment deters substance abuse and violence.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Action: Foster a nurturing and stress-free home atmosphere.</a:t>
            </a:r>
          </a:p>
          <a:p>
            <a:pPr algn="l">
              <a:lnSpc>
                <a:spcPts val="3499"/>
              </a:lnSpc>
            </a:pPr>
            <a:endParaRPr lang="en-US" sz="2499" spc="232">
              <a:solidFill>
                <a:srgbClr val="000000"/>
              </a:solidFill>
              <a:latin typeface="Arial Unicode Bold"/>
            </a:endParaRPr>
          </a:p>
          <a:p>
            <a:pPr marL="539749" lvl="1" indent="-269875" algn="l">
              <a:lnSpc>
                <a:spcPts val="3499"/>
              </a:lnSpc>
              <a:buFont typeface="Arial"/>
              <a:buChar char="•"/>
            </a:pPr>
            <a:r>
              <a:rPr lang="en-US" sz="2499" spc="232">
                <a:solidFill>
                  <a:srgbClr val="000000"/>
                </a:solidFill>
                <a:latin typeface="Arial Unicode Bold"/>
              </a:rPr>
              <a:t>Implementation: Provide family support services and stress reduction programs to help families create positive home environments.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r>
              <a:rPr lang="en-US" sz="2499" spc="232">
                <a:solidFill>
                  <a:srgbClr val="000000"/>
                </a:solidFill>
                <a:latin typeface="Arial Unicode Bold"/>
              </a:rPr>
              <a:t>.</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3417"/>
              </a:lnSpc>
            </a:pPr>
            <a:endParaRPr lang="en-US" sz="2499" spc="232">
              <a:solidFill>
                <a:srgbClr val="000000"/>
              </a:solidFill>
              <a:latin typeface="Arial Unicode Bold"/>
            </a:endParaRPr>
          </a:p>
          <a:p>
            <a:pPr algn="l">
              <a:lnSpc>
                <a:spcPts val="2733"/>
              </a:lnSpc>
              <a:spcBef>
                <a:spcPct val="0"/>
              </a:spcBef>
            </a:pPr>
            <a:endParaRPr lang="en-US" sz="2499" spc="232">
              <a:solidFill>
                <a:srgbClr val="000000"/>
              </a:solidFill>
              <a:latin typeface="Arial Unicode 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567" r="-17567"/>
            </a:stretch>
          </a:blipFill>
        </p:spPr>
      </p:sp>
      <p:sp>
        <p:nvSpPr>
          <p:cNvPr id="3" name="TextBox 3"/>
          <p:cNvSpPr txBox="1"/>
          <p:nvPr/>
        </p:nvSpPr>
        <p:spPr>
          <a:xfrm>
            <a:off x="1028700" y="7007043"/>
            <a:ext cx="9918127" cy="1623980"/>
          </a:xfrm>
          <a:prstGeom prst="rect">
            <a:avLst/>
          </a:prstGeom>
        </p:spPr>
        <p:txBody>
          <a:bodyPr lIns="0" tIns="0" rIns="0" bIns="0" rtlCol="0" anchor="t">
            <a:spAutoFit/>
          </a:bodyPr>
          <a:lstStyle/>
          <a:p>
            <a:pPr algn="l">
              <a:lnSpc>
                <a:spcPts val="13389"/>
              </a:lnSpc>
            </a:pPr>
            <a:r>
              <a:rPr lang="en-US" sz="9563" spc="889">
                <a:solidFill>
                  <a:srgbClr val="FFFFFF"/>
                </a:solidFill>
                <a:latin typeface="Open Sans Bold Bold"/>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6577107" cy="8229600"/>
            <a:chOff x="0" y="0"/>
            <a:chExt cx="8769475" cy="10972800"/>
          </a:xfrm>
        </p:grpSpPr>
        <p:pic>
          <p:nvPicPr>
            <p:cNvPr id="4" name="Picture 4"/>
            <p:cNvPicPr>
              <a:picLocks noChangeAspect="1"/>
            </p:cNvPicPr>
            <p:nvPr/>
          </p:nvPicPr>
          <p:blipFill>
            <a:blip r:embed="rId2"/>
            <a:srcRect t="5398" b="5398"/>
            <a:stretch>
              <a:fillRect/>
            </a:stretch>
          </p:blipFill>
          <p:spPr>
            <a:xfrm>
              <a:off x="0" y="0"/>
              <a:ext cx="8769475" cy="10972800"/>
            </a:xfrm>
            <a:prstGeom prst="rect">
              <a:avLst/>
            </a:prstGeom>
          </p:spPr>
        </p:pic>
      </p:grpSp>
      <p:sp>
        <p:nvSpPr>
          <p:cNvPr id="7" name="TextBox 7"/>
          <p:cNvSpPr txBox="1"/>
          <p:nvPr/>
        </p:nvSpPr>
        <p:spPr>
          <a:xfrm>
            <a:off x="8341545" y="4889778"/>
            <a:ext cx="8331681" cy="5162550"/>
          </a:xfrm>
          <a:prstGeom prst="rect">
            <a:avLst/>
          </a:prstGeom>
        </p:spPr>
        <p:txBody>
          <a:bodyPr lIns="0" tIns="0" rIns="0" bIns="0" rtlCol="0" anchor="t">
            <a:spAutoFit/>
          </a:bodyPr>
          <a:lstStyle/>
          <a:p>
            <a:pPr marL="539746" lvl="1" indent="-269873" algn="l">
              <a:lnSpc>
                <a:spcPts val="3499"/>
              </a:lnSpc>
              <a:buFont typeface="Arial"/>
              <a:buChar char="•"/>
            </a:pPr>
            <a:r>
              <a:rPr lang="en-US" sz="2499" spc="232">
                <a:solidFill>
                  <a:srgbClr val="000000"/>
                </a:solidFill>
                <a:latin typeface="Arial Unicode Bold"/>
              </a:rPr>
              <a:t>Anti-capitalist groups argue that the economic system creates inequality and suffering.</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Environmental extremists like Earth Liberation Front have used arson and sabotage to protest environmental degradation.</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2799"/>
              </a:lnSpc>
              <a:spcBef>
                <a:spcPct val="0"/>
              </a:spcBef>
            </a:pPr>
            <a:endParaRPr lang="en-US" sz="2499" spc="232">
              <a:solidFill>
                <a:srgbClr val="000000"/>
              </a:solidFill>
              <a:latin typeface="Arial Unicode Bold"/>
            </a:endParaRPr>
          </a:p>
        </p:txBody>
      </p:sp>
      <p:grpSp>
        <p:nvGrpSpPr>
          <p:cNvPr id="12" name="Group 12"/>
          <p:cNvGrpSpPr/>
          <p:nvPr/>
        </p:nvGrpSpPr>
        <p:grpSpPr>
          <a:xfrm>
            <a:off x="8338240" y="1028700"/>
            <a:ext cx="8854777" cy="2298046"/>
            <a:chOff x="0" y="0"/>
            <a:chExt cx="11806370" cy="3064062"/>
          </a:xfrm>
        </p:grpSpPr>
        <p:sp>
          <p:nvSpPr>
            <p:cNvPr id="13" name="TextBox 13"/>
            <p:cNvSpPr txBox="1"/>
            <p:nvPr/>
          </p:nvSpPr>
          <p:spPr>
            <a:xfrm>
              <a:off x="0" y="95250"/>
              <a:ext cx="11806370" cy="1299210"/>
            </a:xfrm>
            <a:prstGeom prst="rect">
              <a:avLst/>
            </a:prstGeom>
          </p:spPr>
          <p:txBody>
            <a:bodyPr lIns="0" tIns="0" rIns="0" bIns="0" rtlCol="0" anchor="t">
              <a:spAutoFit/>
            </a:bodyPr>
            <a:lstStyle/>
            <a:p>
              <a:pPr algn="l">
                <a:lnSpc>
                  <a:spcPts val="7244"/>
                </a:lnSpc>
              </a:pPr>
              <a:r>
                <a:rPr lang="en-US" sz="6899">
                  <a:solidFill>
                    <a:srgbClr val="000000"/>
                  </a:solidFill>
                  <a:latin typeface="Open Sans Bold Bold"/>
                </a:rPr>
                <a:t>The Rising Tide of</a:t>
              </a:r>
            </a:p>
          </p:txBody>
        </p:sp>
        <p:sp>
          <p:nvSpPr>
            <p:cNvPr id="14" name="TextBox 14"/>
            <p:cNvSpPr txBox="1"/>
            <p:nvPr/>
          </p:nvSpPr>
          <p:spPr>
            <a:xfrm>
              <a:off x="0" y="894159"/>
              <a:ext cx="11420872" cy="2169903"/>
            </a:xfrm>
            <a:prstGeom prst="rect">
              <a:avLst/>
            </a:prstGeom>
          </p:spPr>
          <p:txBody>
            <a:bodyPr lIns="0" tIns="0" rIns="0" bIns="0" rtlCol="0" anchor="t">
              <a:spAutoFit/>
            </a:bodyPr>
            <a:lstStyle/>
            <a:p>
              <a:pPr algn="ctr">
                <a:lnSpc>
                  <a:spcPts val="13551"/>
                </a:lnSpc>
                <a:spcBef>
                  <a:spcPct val="0"/>
                </a:spcBef>
              </a:pPr>
              <a:r>
                <a:rPr lang="en-US" sz="8799">
                  <a:solidFill>
                    <a:srgbClr val="000000"/>
                  </a:solidFill>
                  <a:latin typeface="Horizon"/>
                </a:rPr>
                <a:t>VIOLENCE</a:t>
              </a:r>
            </a:p>
          </p:txBody>
        </p:sp>
      </p:grpSp>
      <p:sp>
        <p:nvSpPr>
          <p:cNvPr id="15" name="TextBox 15"/>
          <p:cNvSpPr txBox="1"/>
          <p:nvPr/>
        </p:nvSpPr>
        <p:spPr>
          <a:xfrm>
            <a:off x="8669234" y="3297185"/>
            <a:ext cx="8234660" cy="917578"/>
          </a:xfrm>
          <a:prstGeom prst="rect">
            <a:avLst/>
          </a:prstGeom>
        </p:spPr>
        <p:txBody>
          <a:bodyPr lIns="0" tIns="0" rIns="0" bIns="0" rtlCol="0" anchor="t">
            <a:spAutoFit/>
          </a:bodyPr>
          <a:lstStyle/>
          <a:p>
            <a:pPr algn="ctr">
              <a:lnSpc>
                <a:spcPts val="7699"/>
              </a:lnSpc>
              <a:spcBef>
                <a:spcPct val="0"/>
              </a:spcBef>
            </a:pPr>
            <a:r>
              <a:rPr lang="en-US" sz="4999">
                <a:solidFill>
                  <a:srgbClr val="000000"/>
                </a:solidFill>
                <a:latin typeface="Open Sauce Bold"/>
              </a:rPr>
              <a:t>A Call for Unity and Peace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6577107" cy="8229600"/>
            <a:chOff x="0" y="0"/>
            <a:chExt cx="8769475" cy="10972800"/>
          </a:xfrm>
        </p:grpSpPr>
        <p:pic>
          <p:nvPicPr>
            <p:cNvPr id="4" name="Picture 4"/>
            <p:cNvPicPr>
              <a:picLocks noChangeAspect="1"/>
            </p:cNvPicPr>
            <p:nvPr/>
          </p:nvPicPr>
          <p:blipFill>
            <a:blip r:embed="rId2"/>
            <a:srcRect t="8239" b="8239"/>
            <a:stretch>
              <a:fillRect/>
            </a:stretch>
          </p:blipFill>
          <p:spPr>
            <a:xfrm>
              <a:off x="0" y="0"/>
              <a:ext cx="8769475" cy="10972800"/>
            </a:xfrm>
            <a:prstGeom prst="rect">
              <a:avLst/>
            </a:prstGeom>
          </p:spPr>
        </p:pic>
      </p:grpSp>
      <p:sp>
        <p:nvSpPr>
          <p:cNvPr id="7" name="TextBox 7"/>
          <p:cNvSpPr txBox="1"/>
          <p:nvPr/>
        </p:nvSpPr>
        <p:spPr>
          <a:xfrm>
            <a:off x="8341545" y="4889778"/>
            <a:ext cx="8331681" cy="6477000"/>
          </a:xfrm>
          <a:prstGeom prst="rect">
            <a:avLst/>
          </a:prstGeom>
        </p:spPr>
        <p:txBody>
          <a:bodyPr lIns="0" tIns="0" rIns="0" bIns="0" rtlCol="0" anchor="t">
            <a:spAutoFit/>
          </a:bodyPr>
          <a:lstStyle/>
          <a:p>
            <a:pPr marL="539746" lvl="1" indent="-269873" algn="l">
              <a:lnSpc>
                <a:spcPts val="3499"/>
              </a:lnSpc>
              <a:buFont typeface="Arial"/>
              <a:buChar char="•"/>
            </a:pPr>
            <a:r>
              <a:rPr lang="en-US" sz="2499" spc="232">
                <a:solidFill>
                  <a:srgbClr val="000000"/>
                </a:solidFill>
                <a:latin typeface="Arial Unicode Bold"/>
              </a:rPr>
              <a:t>True peace begins within each of us through practices like mindfulness and meditation.</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Communities must work towards unity by focusing on shared values and goals.</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Initiatives like community service projects and interfaith dialogues can help bridge divides.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2799"/>
              </a:lnSpc>
              <a:spcBef>
                <a:spcPct val="0"/>
              </a:spcBef>
            </a:pPr>
            <a:endParaRPr lang="en-US" sz="2499" spc="232">
              <a:solidFill>
                <a:srgbClr val="000000"/>
              </a:solidFill>
              <a:latin typeface="Arial Unicode Bold"/>
            </a:endParaRPr>
          </a:p>
        </p:txBody>
      </p:sp>
      <p:grpSp>
        <p:nvGrpSpPr>
          <p:cNvPr id="12" name="Group 12"/>
          <p:cNvGrpSpPr/>
          <p:nvPr/>
        </p:nvGrpSpPr>
        <p:grpSpPr>
          <a:xfrm>
            <a:off x="8338240" y="1028700"/>
            <a:ext cx="8854777" cy="2298046"/>
            <a:chOff x="0" y="0"/>
            <a:chExt cx="11806370" cy="3064062"/>
          </a:xfrm>
        </p:grpSpPr>
        <p:sp>
          <p:nvSpPr>
            <p:cNvPr id="13" name="TextBox 13"/>
            <p:cNvSpPr txBox="1"/>
            <p:nvPr/>
          </p:nvSpPr>
          <p:spPr>
            <a:xfrm>
              <a:off x="0" y="95250"/>
              <a:ext cx="11806370" cy="1299210"/>
            </a:xfrm>
            <a:prstGeom prst="rect">
              <a:avLst/>
            </a:prstGeom>
          </p:spPr>
          <p:txBody>
            <a:bodyPr lIns="0" tIns="0" rIns="0" bIns="0" rtlCol="0" anchor="t">
              <a:spAutoFit/>
            </a:bodyPr>
            <a:lstStyle/>
            <a:p>
              <a:pPr algn="l">
                <a:lnSpc>
                  <a:spcPts val="7244"/>
                </a:lnSpc>
              </a:pPr>
              <a:r>
                <a:rPr lang="en-US" sz="6899">
                  <a:solidFill>
                    <a:srgbClr val="000000"/>
                  </a:solidFill>
                  <a:latin typeface="Open Sans Bold Bold"/>
                </a:rPr>
                <a:t>The Rising Tide of</a:t>
              </a:r>
            </a:p>
          </p:txBody>
        </p:sp>
        <p:sp>
          <p:nvSpPr>
            <p:cNvPr id="14" name="TextBox 14"/>
            <p:cNvSpPr txBox="1"/>
            <p:nvPr/>
          </p:nvSpPr>
          <p:spPr>
            <a:xfrm>
              <a:off x="0" y="894159"/>
              <a:ext cx="11420872" cy="2169903"/>
            </a:xfrm>
            <a:prstGeom prst="rect">
              <a:avLst/>
            </a:prstGeom>
          </p:spPr>
          <p:txBody>
            <a:bodyPr lIns="0" tIns="0" rIns="0" bIns="0" rtlCol="0" anchor="t">
              <a:spAutoFit/>
            </a:bodyPr>
            <a:lstStyle/>
            <a:p>
              <a:pPr algn="ctr">
                <a:lnSpc>
                  <a:spcPts val="13551"/>
                </a:lnSpc>
                <a:spcBef>
                  <a:spcPct val="0"/>
                </a:spcBef>
              </a:pPr>
              <a:r>
                <a:rPr lang="en-US" sz="8799">
                  <a:solidFill>
                    <a:srgbClr val="000000"/>
                  </a:solidFill>
                  <a:latin typeface="Horizon"/>
                </a:rPr>
                <a:t>VIOLENCE</a:t>
              </a:r>
            </a:p>
          </p:txBody>
        </p:sp>
      </p:grpSp>
      <p:sp>
        <p:nvSpPr>
          <p:cNvPr id="15" name="TextBox 15"/>
          <p:cNvSpPr txBox="1"/>
          <p:nvPr/>
        </p:nvSpPr>
        <p:spPr>
          <a:xfrm>
            <a:off x="8669234" y="3297185"/>
            <a:ext cx="8234660" cy="917578"/>
          </a:xfrm>
          <a:prstGeom prst="rect">
            <a:avLst/>
          </a:prstGeom>
        </p:spPr>
        <p:txBody>
          <a:bodyPr lIns="0" tIns="0" rIns="0" bIns="0" rtlCol="0" anchor="t">
            <a:spAutoFit/>
          </a:bodyPr>
          <a:lstStyle/>
          <a:p>
            <a:pPr algn="ctr">
              <a:lnSpc>
                <a:spcPts val="7699"/>
              </a:lnSpc>
              <a:spcBef>
                <a:spcPct val="0"/>
              </a:spcBef>
            </a:pPr>
            <a:r>
              <a:rPr lang="en-US" sz="4999">
                <a:solidFill>
                  <a:srgbClr val="000000"/>
                </a:solidFill>
                <a:latin typeface="Open Sauce Bold"/>
              </a:rPr>
              <a:t>A Call for Unity and Peace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6577107" cy="8229600"/>
            <a:chOff x="0" y="0"/>
            <a:chExt cx="8769475" cy="10972800"/>
          </a:xfrm>
        </p:grpSpPr>
        <p:pic>
          <p:nvPicPr>
            <p:cNvPr id="4" name="Picture 4"/>
            <p:cNvPicPr>
              <a:picLocks noChangeAspect="1"/>
            </p:cNvPicPr>
            <p:nvPr/>
          </p:nvPicPr>
          <p:blipFill>
            <a:blip r:embed="rId2"/>
            <a:srcRect t="8239" b="8239"/>
            <a:stretch>
              <a:fillRect/>
            </a:stretch>
          </p:blipFill>
          <p:spPr>
            <a:xfrm>
              <a:off x="0" y="0"/>
              <a:ext cx="8769475" cy="10972800"/>
            </a:xfrm>
            <a:prstGeom prst="rect">
              <a:avLst/>
            </a:prstGeom>
          </p:spPr>
        </p:pic>
      </p:grpSp>
      <p:sp>
        <p:nvSpPr>
          <p:cNvPr id="7" name="TextBox 7"/>
          <p:cNvSpPr txBox="1"/>
          <p:nvPr/>
        </p:nvSpPr>
        <p:spPr>
          <a:xfrm>
            <a:off x="8341545" y="4889778"/>
            <a:ext cx="8331681" cy="6915150"/>
          </a:xfrm>
          <a:prstGeom prst="rect">
            <a:avLst/>
          </a:prstGeom>
        </p:spPr>
        <p:txBody>
          <a:bodyPr lIns="0" tIns="0" rIns="0" bIns="0" rtlCol="0" anchor="t">
            <a:spAutoFit/>
          </a:bodyPr>
          <a:lstStyle/>
          <a:p>
            <a:pPr marL="539746" lvl="1" indent="-269873" algn="l">
              <a:lnSpc>
                <a:spcPts val="3499"/>
              </a:lnSpc>
              <a:buFont typeface="Arial"/>
              <a:buChar char="•"/>
            </a:pPr>
            <a:r>
              <a:rPr lang="en-US" sz="2499" spc="232">
                <a:solidFill>
                  <a:srgbClr val="000000"/>
                </a:solidFill>
                <a:latin typeface="Arial Unicode Bold"/>
              </a:rPr>
              <a:t>Educate yourself and others about the issues and advocate for better mental health resources.</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Create safe spaces and promote dialogue within communities.</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Implement sensible gun control measures and provide economic support to disadvantaged communities.</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2799"/>
              </a:lnSpc>
              <a:spcBef>
                <a:spcPct val="0"/>
              </a:spcBef>
            </a:pPr>
            <a:endParaRPr lang="en-US" sz="2499" spc="232">
              <a:solidFill>
                <a:srgbClr val="000000"/>
              </a:solidFill>
              <a:latin typeface="Arial Unicode Bold"/>
            </a:endParaRPr>
          </a:p>
        </p:txBody>
      </p:sp>
      <p:grpSp>
        <p:nvGrpSpPr>
          <p:cNvPr id="12" name="Group 12"/>
          <p:cNvGrpSpPr/>
          <p:nvPr/>
        </p:nvGrpSpPr>
        <p:grpSpPr>
          <a:xfrm>
            <a:off x="8338240" y="1028700"/>
            <a:ext cx="8854777" cy="2298046"/>
            <a:chOff x="0" y="0"/>
            <a:chExt cx="11806370" cy="3064062"/>
          </a:xfrm>
        </p:grpSpPr>
        <p:sp>
          <p:nvSpPr>
            <p:cNvPr id="13" name="TextBox 13"/>
            <p:cNvSpPr txBox="1"/>
            <p:nvPr/>
          </p:nvSpPr>
          <p:spPr>
            <a:xfrm>
              <a:off x="0" y="95250"/>
              <a:ext cx="11806370" cy="1299210"/>
            </a:xfrm>
            <a:prstGeom prst="rect">
              <a:avLst/>
            </a:prstGeom>
          </p:spPr>
          <p:txBody>
            <a:bodyPr lIns="0" tIns="0" rIns="0" bIns="0" rtlCol="0" anchor="t">
              <a:spAutoFit/>
            </a:bodyPr>
            <a:lstStyle/>
            <a:p>
              <a:pPr algn="l">
                <a:lnSpc>
                  <a:spcPts val="7244"/>
                </a:lnSpc>
              </a:pPr>
              <a:r>
                <a:rPr lang="en-US" sz="6899">
                  <a:solidFill>
                    <a:srgbClr val="000000"/>
                  </a:solidFill>
                  <a:latin typeface="Open Sans Bold Bold"/>
                </a:rPr>
                <a:t>The Rising Tide of</a:t>
              </a:r>
            </a:p>
          </p:txBody>
        </p:sp>
        <p:sp>
          <p:nvSpPr>
            <p:cNvPr id="14" name="TextBox 14"/>
            <p:cNvSpPr txBox="1"/>
            <p:nvPr/>
          </p:nvSpPr>
          <p:spPr>
            <a:xfrm>
              <a:off x="0" y="894159"/>
              <a:ext cx="11420872" cy="2169903"/>
            </a:xfrm>
            <a:prstGeom prst="rect">
              <a:avLst/>
            </a:prstGeom>
          </p:spPr>
          <p:txBody>
            <a:bodyPr lIns="0" tIns="0" rIns="0" bIns="0" rtlCol="0" anchor="t">
              <a:spAutoFit/>
            </a:bodyPr>
            <a:lstStyle/>
            <a:p>
              <a:pPr algn="ctr">
                <a:lnSpc>
                  <a:spcPts val="13551"/>
                </a:lnSpc>
                <a:spcBef>
                  <a:spcPct val="0"/>
                </a:spcBef>
              </a:pPr>
              <a:r>
                <a:rPr lang="en-US" sz="8799">
                  <a:solidFill>
                    <a:srgbClr val="000000"/>
                  </a:solidFill>
                  <a:latin typeface="Horizon"/>
                </a:rPr>
                <a:t>VIOLENCE</a:t>
              </a:r>
            </a:p>
          </p:txBody>
        </p:sp>
      </p:grpSp>
      <p:sp>
        <p:nvSpPr>
          <p:cNvPr id="15" name="TextBox 15"/>
          <p:cNvSpPr txBox="1"/>
          <p:nvPr/>
        </p:nvSpPr>
        <p:spPr>
          <a:xfrm>
            <a:off x="8669234" y="3297185"/>
            <a:ext cx="8234660" cy="917578"/>
          </a:xfrm>
          <a:prstGeom prst="rect">
            <a:avLst/>
          </a:prstGeom>
        </p:spPr>
        <p:txBody>
          <a:bodyPr lIns="0" tIns="0" rIns="0" bIns="0" rtlCol="0" anchor="t">
            <a:spAutoFit/>
          </a:bodyPr>
          <a:lstStyle/>
          <a:p>
            <a:pPr algn="ctr">
              <a:lnSpc>
                <a:spcPts val="7699"/>
              </a:lnSpc>
              <a:spcBef>
                <a:spcPct val="0"/>
              </a:spcBef>
            </a:pPr>
            <a:r>
              <a:rPr lang="en-US" sz="4999">
                <a:solidFill>
                  <a:srgbClr val="000000"/>
                </a:solidFill>
                <a:latin typeface="Open Sauce Bold"/>
              </a:rPr>
              <a:t>A Call for Unity and Peace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6577107" cy="8229600"/>
            <a:chOff x="0" y="0"/>
            <a:chExt cx="8769475" cy="10972800"/>
          </a:xfrm>
        </p:grpSpPr>
        <p:pic>
          <p:nvPicPr>
            <p:cNvPr id="4" name="Picture 4"/>
            <p:cNvPicPr>
              <a:picLocks noChangeAspect="1"/>
            </p:cNvPicPr>
            <p:nvPr/>
          </p:nvPicPr>
          <p:blipFill>
            <a:blip r:embed="rId2"/>
            <a:srcRect t="8291" b="8291"/>
            <a:stretch>
              <a:fillRect/>
            </a:stretch>
          </p:blipFill>
          <p:spPr>
            <a:xfrm>
              <a:off x="0" y="0"/>
              <a:ext cx="8769475" cy="10972800"/>
            </a:xfrm>
            <a:prstGeom prst="rect">
              <a:avLst/>
            </a:prstGeom>
          </p:spPr>
        </p:pic>
      </p:grpSp>
      <p:sp>
        <p:nvSpPr>
          <p:cNvPr id="7" name="TextBox 7"/>
          <p:cNvSpPr txBox="1"/>
          <p:nvPr/>
        </p:nvSpPr>
        <p:spPr>
          <a:xfrm>
            <a:off x="8341545" y="4889778"/>
            <a:ext cx="8331681" cy="7791450"/>
          </a:xfrm>
          <a:prstGeom prst="rect">
            <a:avLst/>
          </a:prstGeom>
        </p:spPr>
        <p:txBody>
          <a:bodyPr lIns="0" tIns="0" rIns="0" bIns="0" rtlCol="0" anchor="t">
            <a:spAutoFit/>
          </a:bodyPr>
          <a:lstStyle/>
          <a:p>
            <a:pPr marL="539746" lvl="1" indent="-269873" algn="l">
              <a:lnSpc>
                <a:spcPts val="3499"/>
              </a:lnSpc>
              <a:buFont typeface="Arial"/>
              <a:buChar char="•"/>
            </a:pPr>
            <a:r>
              <a:rPr lang="en-US" sz="2499" spc="232">
                <a:solidFill>
                  <a:srgbClr val="000000"/>
                </a:solidFill>
                <a:latin typeface="Arial Unicode Bold"/>
              </a:rPr>
              <a:t>The rise in violence over the past 25 years is a complex issue, but by working together, we can create a safer, more peaceful society.</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By finding common ground and fostering unity, we can build a positive future for ourselves and our children.</a:t>
            </a:r>
          </a:p>
          <a:p>
            <a:pPr algn="l">
              <a:lnSpc>
                <a:spcPts val="3499"/>
              </a:lnSpc>
            </a:pPr>
            <a:endParaRPr lang="en-US" sz="2499" spc="232">
              <a:solidFill>
                <a:srgbClr val="000000"/>
              </a:solidFill>
              <a:latin typeface="Arial Unicode Bold"/>
            </a:endParaRPr>
          </a:p>
          <a:p>
            <a:pPr marL="539746" lvl="1" indent="-269873" algn="l">
              <a:lnSpc>
                <a:spcPts val="3499"/>
              </a:lnSpc>
              <a:buFont typeface="Arial"/>
              <a:buChar char="•"/>
            </a:pPr>
            <a:r>
              <a:rPr lang="en-US" sz="2499" spc="232">
                <a:solidFill>
                  <a:srgbClr val="000000"/>
                </a:solidFill>
                <a:latin typeface="Arial Unicode Bold"/>
              </a:rPr>
              <a:t>Let us commit to this journey for a better world.</a:t>
            </a: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3499"/>
              </a:lnSpc>
            </a:pPr>
            <a:endParaRPr lang="en-US" sz="2499" spc="232">
              <a:solidFill>
                <a:srgbClr val="000000"/>
              </a:solidFill>
              <a:latin typeface="Arial Unicode Bold"/>
            </a:endParaRPr>
          </a:p>
          <a:p>
            <a:pPr algn="l">
              <a:lnSpc>
                <a:spcPts val="2799"/>
              </a:lnSpc>
              <a:spcBef>
                <a:spcPct val="0"/>
              </a:spcBef>
            </a:pPr>
            <a:endParaRPr lang="en-US" sz="2499" spc="232">
              <a:solidFill>
                <a:srgbClr val="000000"/>
              </a:solidFill>
              <a:latin typeface="Arial Unicode Bold"/>
            </a:endParaRPr>
          </a:p>
        </p:txBody>
      </p:sp>
      <p:grpSp>
        <p:nvGrpSpPr>
          <p:cNvPr id="12" name="Group 12"/>
          <p:cNvGrpSpPr/>
          <p:nvPr/>
        </p:nvGrpSpPr>
        <p:grpSpPr>
          <a:xfrm>
            <a:off x="8338240" y="1028700"/>
            <a:ext cx="8854777" cy="2298046"/>
            <a:chOff x="0" y="0"/>
            <a:chExt cx="11806370" cy="3064062"/>
          </a:xfrm>
        </p:grpSpPr>
        <p:sp>
          <p:nvSpPr>
            <p:cNvPr id="13" name="TextBox 13"/>
            <p:cNvSpPr txBox="1"/>
            <p:nvPr/>
          </p:nvSpPr>
          <p:spPr>
            <a:xfrm>
              <a:off x="0" y="95250"/>
              <a:ext cx="11806370" cy="1299210"/>
            </a:xfrm>
            <a:prstGeom prst="rect">
              <a:avLst/>
            </a:prstGeom>
          </p:spPr>
          <p:txBody>
            <a:bodyPr lIns="0" tIns="0" rIns="0" bIns="0" rtlCol="0" anchor="t">
              <a:spAutoFit/>
            </a:bodyPr>
            <a:lstStyle/>
            <a:p>
              <a:pPr algn="l">
                <a:lnSpc>
                  <a:spcPts val="7244"/>
                </a:lnSpc>
              </a:pPr>
              <a:r>
                <a:rPr lang="en-US" sz="6899">
                  <a:solidFill>
                    <a:srgbClr val="000000"/>
                  </a:solidFill>
                  <a:latin typeface="Open Sans Bold Bold"/>
                </a:rPr>
                <a:t>The Rising Tide of</a:t>
              </a:r>
            </a:p>
          </p:txBody>
        </p:sp>
        <p:sp>
          <p:nvSpPr>
            <p:cNvPr id="14" name="TextBox 14"/>
            <p:cNvSpPr txBox="1"/>
            <p:nvPr/>
          </p:nvSpPr>
          <p:spPr>
            <a:xfrm>
              <a:off x="0" y="894159"/>
              <a:ext cx="11420872" cy="2169903"/>
            </a:xfrm>
            <a:prstGeom prst="rect">
              <a:avLst/>
            </a:prstGeom>
          </p:spPr>
          <p:txBody>
            <a:bodyPr lIns="0" tIns="0" rIns="0" bIns="0" rtlCol="0" anchor="t">
              <a:spAutoFit/>
            </a:bodyPr>
            <a:lstStyle/>
            <a:p>
              <a:pPr algn="ctr">
                <a:lnSpc>
                  <a:spcPts val="13551"/>
                </a:lnSpc>
                <a:spcBef>
                  <a:spcPct val="0"/>
                </a:spcBef>
              </a:pPr>
              <a:r>
                <a:rPr lang="en-US" sz="8799">
                  <a:solidFill>
                    <a:srgbClr val="000000"/>
                  </a:solidFill>
                  <a:latin typeface="Horizon"/>
                </a:rPr>
                <a:t>VIOLENCE</a:t>
              </a:r>
            </a:p>
          </p:txBody>
        </p:sp>
      </p:grpSp>
      <p:sp>
        <p:nvSpPr>
          <p:cNvPr id="15" name="TextBox 15"/>
          <p:cNvSpPr txBox="1"/>
          <p:nvPr/>
        </p:nvSpPr>
        <p:spPr>
          <a:xfrm>
            <a:off x="8669234" y="3297185"/>
            <a:ext cx="8234660" cy="917578"/>
          </a:xfrm>
          <a:prstGeom prst="rect">
            <a:avLst/>
          </a:prstGeom>
        </p:spPr>
        <p:txBody>
          <a:bodyPr lIns="0" tIns="0" rIns="0" bIns="0" rtlCol="0" anchor="t">
            <a:spAutoFit/>
          </a:bodyPr>
          <a:lstStyle/>
          <a:p>
            <a:pPr algn="ctr">
              <a:lnSpc>
                <a:spcPts val="7699"/>
              </a:lnSpc>
              <a:spcBef>
                <a:spcPct val="0"/>
              </a:spcBef>
            </a:pPr>
            <a:r>
              <a:rPr lang="en-US" sz="4999">
                <a:solidFill>
                  <a:srgbClr val="000000"/>
                </a:solidFill>
                <a:latin typeface="Open Sauce Bold"/>
              </a:rPr>
              <a:t>A Call for Unity and Peace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4B"/>
        </a:solidFill>
        <a:effectLst/>
      </p:bgPr>
    </p:bg>
    <p:spTree>
      <p:nvGrpSpPr>
        <p:cNvPr id="1" name=""/>
        <p:cNvGrpSpPr/>
        <p:nvPr/>
      </p:nvGrpSpPr>
      <p:grpSpPr>
        <a:xfrm>
          <a:off x="0" y="0"/>
          <a:ext cx="0" cy="0"/>
          <a:chOff x="0" y="0"/>
          <a:chExt cx="0" cy="0"/>
        </a:xfrm>
      </p:grpSpPr>
      <p:grpSp>
        <p:nvGrpSpPr>
          <p:cNvPr id="2" name="Group 2"/>
          <p:cNvGrpSpPr/>
          <p:nvPr/>
        </p:nvGrpSpPr>
        <p:grpSpPr>
          <a:xfrm>
            <a:off x="10457581" y="0"/>
            <a:ext cx="7830419" cy="5849882"/>
            <a:chOff x="0" y="0"/>
            <a:chExt cx="10440558" cy="7799843"/>
          </a:xfrm>
        </p:grpSpPr>
        <p:pic>
          <p:nvPicPr>
            <p:cNvPr id="3" name="Picture 3"/>
            <p:cNvPicPr>
              <a:picLocks noChangeAspect="1"/>
            </p:cNvPicPr>
            <p:nvPr/>
          </p:nvPicPr>
          <p:blipFill>
            <a:blip r:embed="rId2"/>
            <a:srcRect l="12352" r="12352"/>
            <a:stretch>
              <a:fillRect/>
            </a:stretch>
          </p:blipFill>
          <p:spPr>
            <a:xfrm>
              <a:off x="0" y="0"/>
              <a:ext cx="10440558" cy="7799843"/>
            </a:xfrm>
            <a:prstGeom prst="rect">
              <a:avLst/>
            </a:prstGeom>
          </p:spPr>
        </p:pic>
      </p:grpSp>
      <p:sp>
        <p:nvSpPr>
          <p:cNvPr id="4" name="TextBox 4"/>
          <p:cNvSpPr txBox="1"/>
          <p:nvPr/>
        </p:nvSpPr>
        <p:spPr>
          <a:xfrm>
            <a:off x="1028700" y="6657974"/>
            <a:ext cx="16230600" cy="2600326"/>
          </a:xfrm>
          <a:prstGeom prst="rect">
            <a:avLst/>
          </a:prstGeom>
        </p:spPr>
        <p:txBody>
          <a:bodyPr lIns="0" tIns="0" rIns="0" bIns="0" rtlCol="0" anchor="t">
            <a:spAutoFit/>
          </a:bodyPr>
          <a:lstStyle/>
          <a:p>
            <a:pPr algn="l">
              <a:lnSpc>
                <a:spcPts val="4199"/>
              </a:lnSpc>
              <a:spcBef>
                <a:spcPct val="0"/>
              </a:spcBef>
            </a:pPr>
            <a:r>
              <a:rPr lang="en-US" sz="2999" spc="278">
                <a:solidFill>
                  <a:srgbClr val="FFFFFF"/>
                </a:solidFill>
                <a:latin typeface="Open Sauce"/>
              </a:rPr>
              <a:t>Renowned celebrities and experts, including Dr. Billy Graham, Art Linkletter, Dr. Bettie B. Youngs, Erik Olesen, Dr. Stephen R. Covey, Zig Ziglar, Dr. Stan Dale, Alan Cohen, Dottie Walters, Robert W. Reasoner, John Goddard, Miryam Mallin-Dubin, and Steven P. Hadar, have contributed invaluable insights and solutions to these pressing issue.</a:t>
            </a:r>
          </a:p>
        </p:txBody>
      </p:sp>
      <p:sp>
        <p:nvSpPr>
          <p:cNvPr id="5" name="TextBox 5"/>
          <p:cNvSpPr txBox="1"/>
          <p:nvPr/>
        </p:nvSpPr>
        <p:spPr>
          <a:xfrm>
            <a:off x="1028700" y="4236252"/>
            <a:ext cx="8854777" cy="1311910"/>
          </a:xfrm>
          <a:prstGeom prst="rect">
            <a:avLst/>
          </a:prstGeom>
        </p:spPr>
        <p:txBody>
          <a:bodyPr lIns="0" tIns="0" rIns="0" bIns="0" rtlCol="0" anchor="t">
            <a:spAutoFit/>
          </a:bodyPr>
          <a:lstStyle/>
          <a:p>
            <a:pPr algn="l">
              <a:lnSpc>
                <a:spcPts val="5325"/>
              </a:lnSpc>
            </a:pPr>
            <a:r>
              <a:rPr lang="en-US" sz="3803">
                <a:solidFill>
                  <a:srgbClr val="FFFFFF"/>
                </a:solidFill>
                <a:latin typeface="Open Sans Bold"/>
              </a:rPr>
              <a:t>What Can We Do to Reduce the Rampant Violence in Our Society?</a:t>
            </a:r>
          </a:p>
        </p:txBody>
      </p:sp>
      <p:grpSp>
        <p:nvGrpSpPr>
          <p:cNvPr id="6" name="Group 6"/>
          <p:cNvGrpSpPr/>
          <p:nvPr/>
        </p:nvGrpSpPr>
        <p:grpSpPr>
          <a:xfrm>
            <a:off x="1028700" y="1395279"/>
            <a:ext cx="8854777" cy="2298046"/>
            <a:chOff x="0" y="0"/>
            <a:chExt cx="11806370" cy="3064062"/>
          </a:xfrm>
        </p:grpSpPr>
        <p:sp>
          <p:nvSpPr>
            <p:cNvPr id="7" name="TextBox 7"/>
            <p:cNvSpPr txBox="1"/>
            <p:nvPr/>
          </p:nvSpPr>
          <p:spPr>
            <a:xfrm>
              <a:off x="0" y="95250"/>
              <a:ext cx="11806370" cy="1299210"/>
            </a:xfrm>
            <a:prstGeom prst="rect">
              <a:avLst/>
            </a:prstGeom>
          </p:spPr>
          <p:txBody>
            <a:bodyPr lIns="0" tIns="0" rIns="0" bIns="0" rtlCol="0" anchor="t">
              <a:spAutoFit/>
            </a:bodyPr>
            <a:lstStyle/>
            <a:p>
              <a:pPr algn="l">
                <a:lnSpc>
                  <a:spcPts val="7244"/>
                </a:lnSpc>
              </a:pPr>
              <a:r>
                <a:rPr lang="en-US" sz="6899">
                  <a:solidFill>
                    <a:srgbClr val="FFFFFF"/>
                  </a:solidFill>
                  <a:latin typeface="Open Sans Bold Bold"/>
                </a:rPr>
                <a:t>The Rising Tide of</a:t>
              </a:r>
            </a:p>
          </p:txBody>
        </p:sp>
        <p:sp>
          <p:nvSpPr>
            <p:cNvPr id="8" name="TextBox 8"/>
            <p:cNvSpPr txBox="1"/>
            <p:nvPr/>
          </p:nvSpPr>
          <p:spPr>
            <a:xfrm>
              <a:off x="0" y="894159"/>
              <a:ext cx="11420872" cy="2169903"/>
            </a:xfrm>
            <a:prstGeom prst="rect">
              <a:avLst/>
            </a:prstGeom>
          </p:spPr>
          <p:txBody>
            <a:bodyPr lIns="0" tIns="0" rIns="0" bIns="0" rtlCol="0" anchor="t">
              <a:spAutoFit/>
            </a:bodyPr>
            <a:lstStyle/>
            <a:p>
              <a:pPr algn="ctr">
                <a:lnSpc>
                  <a:spcPts val="13551"/>
                </a:lnSpc>
                <a:spcBef>
                  <a:spcPct val="0"/>
                </a:spcBef>
              </a:pPr>
              <a:r>
                <a:rPr lang="en-US" sz="8799">
                  <a:solidFill>
                    <a:srgbClr val="FFFFFF"/>
                  </a:solidFill>
                  <a:latin typeface="Horizon"/>
                </a:rPr>
                <a:t>VIOLENCE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2147</Words>
  <Application>Microsoft Macintosh PowerPoint</Application>
  <PresentationFormat>Custom</PresentationFormat>
  <Paragraphs>1080</Paragraphs>
  <Slides>42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Horizon</vt:lpstr>
      <vt:lpstr>Open Sauce Bold</vt:lpstr>
      <vt:lpstr>Arial</vt:lpstr>
      <vt:lpstr>Open Sans Bold</vt:lpstr>
      <vt:lpstr>Open Sauce</vt:lpstr>
      <vt:lpstr>Open Sans Bold Bold</vt:lpstr>
      <vt:lpstr>Calibri</vt:lpstr>
      <vt:lpstr>Arial Unicode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Rising Tide of A Call for Unity and Peace</dc:title>
  <cp:lastModifiedBy>Herbert Kellner</cp:lastModifiedBy>
  <cp:revision>36</cp:revision>
  <dcterms:created xsi:type="dcterms:W3CDTF">2006-08-16T00:00:00Z</dcterms:created>
  <dcterms:modified xsi:type="dcterms:W3CDTF">2024-05-28T21:34:27Z</dcterms:modified>
  <dc:identifier>DAGGeV4vdzY</dc:identifier>
</cp:coreProperties>
</file>